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01" autoAdjust="0"/>
    <p:restoredTop sz="94660"/>
  </p:normalViewPr>
  <p:slideViewPr>
    <p:cSldViewPr snapToGrid="0" snapToObjects="1">
      <p:cViewPr>
        <p:scale>
          <a:sx n="150" d="100"/>
          <a:sy n="150" d="100"/>
        </p:scale>
        <p:origin x="-5296" y="-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24C7-3306-3449-8A54-7377787F17EF}" type="datetimeFigureOut">
              <a:rPr lang="fr-FR" smtClean="0"/>
              <a:t>24/12/2014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C6308-475F-4645-8256-35A44AB3A7A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238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24C7-3306-3449-8A54-7377787F17EF}" type="datetimeFigureOut">
              <a:rPr lang="fr-FR" smtClean="0"/>
              <a:t>24/12/2014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C6308-475F-4645-8256-35A44AB3A7A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560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24C7-3306-3449-8A54-7377787F17EF}" type="datetimeFigureOut">
              <a:rPr lang="fr-FR" smtClean="0"/>
              <a:t>24/12/2014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C6308-475F-4645-8256-35A44AB3A7A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7803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24C7-3306-3449-8A54-7377787F17EF}" type="datetimeFigureOut">
              <a:rPr lang="fr-FR" smtClean="0"/>
              <a:t>24/12/2014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C6308-475F-4645-8256-35A44AB3A7A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60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24C7-3306-3449-8A54-7377787F17EF}" type="datetimeFigureOut">
              <a:rPr lang="fr-FR" smtClean="0"/>
              <a:t>24/12/2014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C6308-475F-4645-8256-35A44AB3A7A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5797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24C7-3306-3449-8A54-7377787F17EF}" type="datetimeFigureOut">
              <a:rPr lang="fr-FR" smtClean="0"/>
              <a:t>24/12/2014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C6308-475F-4645-8256-35A44AB3A7A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43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24C7-3306-3449-8A54-7377787F17EF}" type="datetimeFigureOut">
              <a:rPr lang="fr-FR" smtClean="0"/>
              <a:t>24/12/2014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C6308-475F-4645-8256-35A44AB3A7A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34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24C7-3306-3449-8A54-7377787F17EF}" type="datetimeFigureOut">
              <a:rPr lang="fr-FR" smtClean="0"/>
              <a:t>24/12/2014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C6308-475F-4645-8256-35A44AB3A7A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89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24C7-3306-3449-8A54-7377787F17EF}" type="datetimeFigureOut">
              <a:rPr lang="fr-FR" smtClean="0"/>
              <a:t>24/12/2014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C6308-475F-4645-8256-35A44AB3A7A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575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24C7-3306-3449-8A54-7377787F17EF}" type="datetimeFigureOut">
              <a:rPr lang="fr-FR" smtClean="0"/>
              <a:t>24/12/2014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C6308-475F-4645-8256-35A44AB3A7A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2036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24C7-3306-3449-8A54-7377787F17EF}" type="datetimeFigureOut">
              <a:rPr lang="fr-FR" smtClean="0"/>
              <a:t>24/12/2014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C6308-475F-4645-8256-35A44AB3A7A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068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624C7-3306-3449-8A54-7377787F17EF}" type="datetimeFigureOut">
              <a:rPr lang="fr-FR" smtClean="0"/>
              <a:t>24/12/2014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C6308-475F-4645-8256-35A44AB3A7A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6355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er 13"/>
          <p:cNvGrpSpPr/>
          <p:nvPr/>
        </p:nvGrpSpPr>
        <p:grpSpPr>
          <a:xfrm>
            <a:off x="2183950" y="1013176"/>
            <a:ext cx="5582542" cy="4542438"/>
            <a:chOff x="2183950" y="1013176"/>
            <a:chExt cx="5582542" cy="4542438"/>
          </a:xfrm>
        </p:grpSpPr>
        <p:pic>
          <p:nvPicPr>
            <p:cNvPr id="1852" name="Image 1851"/>
            <p:cNvPicPr>
              <a:picLocks noChangeAspect="1"/>
            </p:cNvPicPr>
            <p:nvPr/>
          </p:nvPicPr>
          <p:blipFill rotWithShape="1">
            <a:blip r:embed="rId2"/>
            <a:srcRect l="4211"/>
            <a:stretch/>
          </p:blipFill>
          <p:spPr>
            <a:xfrm>
              <a:off x="2650067" y="1013176"/>
              <a:ext cx="4780885" cy="1761034"/>
            </a:xfrm>
            <a:prstGeom prst="rect">
              <a:avLst/>
            </a:prstGeom>
            <a:ln>
              <a:noFill/>
            </a:ln>
          </p:spPr>
        </p:pic>
        <p:sp>
          <p:nvSpPr>
            <p:cNvPr id="1854" name="Ellipse 1853"/>
            <p:cNvSpPr/>
            <p:nvPr/>
          </p:nvSpPr>
          <p:spPr>
            <a:xfrm>
              <a:off x="4808388" y="2233197"/>
              <a:ext cx="337106" cy="195999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56" name="Ellipse 1855"/>
            <p:cNvSpPr/>
            <p:nvPr/>
          </p:nvSpPr>
          <p:spPr>
            <a:xfrm>
              <a:off x="5072923" y="2135197"/>
              <a:ext cx="337106" cy="195999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57" name="Ellipse 1856"/>
            <p:cNvSpPr/>
            <p:nvPr/>
          </p:nvSpPr>
          <p:spPr>
            <a:xfrm>
              <a:off x="5659557" y="2135197"/>
              <a:ext cx="337106" cy="195999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58" name="Ellipse 1857"/>
            <p:cNvSpPr/>
            <p:nvPr/>
          </p:nvSpPr>
          <p:spPr>
            <a:xfrm>
              <a:off x="5632078" y="2587475"/>
              <a:ext cx="337106" cy="195999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59" name="Ellipse 1858"/>
            <p:cNvSpPr/>
            <p:nvPr/>
          </p:nvSpPr>
          <p:spPr>
            <a:xfrm>
              <a:off x="5354813" y="3153321"/>
              <a:ext cx="546099" cy="195999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60" name="Ellipse 1859"/>
            <p:cNvSpPr/>
            <p:nvPr/>
          </p:nvSpPr>
          <p:spPr>
            <a:xfrm>
              <a:off x="4895115" y="3705558"/>
              <a:ext cx="380711" cy="230832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61" name="Ellipse 1860"/>
            <p:cNvSpPr/>
            <p:nvPr/>
          </p:nvSpPr>
          <p:spPr>
            <a:xfrm>
              <a:off x="3412064" y="3251320"/>
              <a:ext cx="483588" cy="195999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65" name="Ellipse 1864"/>
            <p:cNvSpPr/>
            <p:nvPr/>
          </p:nvSpPr>
          <p:spPr>
            <a:xfrm>
              <a:off x="3403827" y="2874027"/>
              <a:ext cx="337106" cy="195999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66" name="ZoneTexte 1865"/>
            <p:cNvSpPr txBox="1"/>
            <p:nvPr/>
          </p:nvSpPr>
          <p:spPr>
            <a:xfrm>
              <a:off x="4741317" y="2203318"/>
              <a:ext cx="45404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b="1" dirty="0" smtClean="0">
                  <a:latin typeface="Arial"/>
                  <a:cs typeface="Arial"/>
                </a:rPr>
                <a:t>Grb2</a:t>
              </a:r>
              <a:endParaRPr lang="fr-FR" sz="900" b="1" dirty="0">
                <a:latin typeface="Arial"/>
                <a:cs typeface="Arial"/>
              </a:endParaRPr>
            </a:p>
          </p:txBody>
        </p:sp>
        <p:sp>
          <p:nvSpPr>
            <p:cNvPr id="1867" name="ZoneTexte 1866"/>
            <p:cNvSpPr txBox="1"/>
            <p:nvPr/>
          </p:nvSpPr>
          <p:spPr>
            <a:xfrm>
              <a:off x="5025230" y="2100364"/>
              <a:ext cx="42840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b="1" dirty="0" smtClean="0">
                  <a:latin typeface="Arial"/>
                  <a:cs typeface="Arial"/>
                </a:rPr>
                <a:t>SOS</a:t>
              </a:r>
              <a:endParaRPr lang="fr-FR" sz="900" b="1" dirty="0">
                <a:latin typeface="Arial"/>
                <a:cs typeface="Arial"/>
              </a:endParaRPr>
            </a:p>
          </p:txBody>
        </p:sp>
        <p:sp>
          <p:nvSpPr>
            <p:cNvPr id="1868" name="ZoneTexte 1867"/>
            <p:cNvSpPr txBox="1"/>
            <p:nvPr/>
          </p:nvSpPr>
          <p:spPr>
            <a:xfrm>
              <a:off x="5613612" y="2100364"/>
              <a:ext cx="39639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b="1" dirty="0" smtClean="0">
                  <a:latin typeface="Arial"/>
                  <a:cs typeface="Arial"/>
                </a:rPr>
                <a:t>Ras</a:t>
              </a:r>
              <a:endParaRPr lang="fr-FR" sz="900" b="1" dirty="0">
                <a:latin typeface="Arial"/>
                <a:cs typeface="Arial"/>
              </a:endParaRPr>
            </a:p>
          </p:txBody>
        </p:sp>
        <p:sp>
          <p:nvSpPr>
            <p:cNvPr id="1869" name="ZoneTexte 1868"/>
            <p:cNvSpPr txBox="1"/>
            <p:nvPr/>
          </p:nvSpPr>
          <p:spPr>
            <a:xfrm>
              <a:off x="5623362" y="2560310"/>
              <a:ext cx="37063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b="1" dirty="0" smtClean="0">
                  <a:latin typeface="Arial"/>
                  <a:cs typeface="Arial"/>
                </a:rPr>
                <a:t>Raf</a:t>
              </a:r>
              <a:endParaRPr lang="fr-FR" sz="900" b="1" dirty="0">
                <a:latin typeface="Arial"/>
                <a:cs typeface="Arial"/>
              </a:endParaRPr>
            </a:p>
          </p:txBody>
        </p:sp>
        <p:sp>
          <p:nvSpPr>
            <p:cNvPr id="1870" name="ZoneTexte 1869"/>
            <p:cNvSpPr txBox="1"/>
            <p:nvPr/>
          </p:nvSpPr>
          <p:spPr>
            <a:xfrm>
              <a:off x="5169571" y="3131077"/>
              <a:ext cx="75486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900" b="1" dirty="0" smtClean="0">
                  <a:latin typeface="Arial"/>
                  <a:cs typeface="Arial"/>
                </a:rPr>
                <a:t>MEK1/2</a:t>
              </a:r>
              <a:endParaRPr lang="fr-FR" sz="900" b="1" dirty="0">
                <a:latin typeface="Arial"/>
                <a:cs typeface="Arial"/>
              </a:endParaRPr>
            </a:p>
          </p:txBody>
        </p:sp>
        <p:sp>
          <p:nvSpPr>
            <p:cNvPr id="1871" name="ZoneTexte 1870"/>
            <p:cNvSpPr txBox="1"/>
            <p:nvPr/>
          </p:nvSpPr>
          <p:spPr>
            <a:xfrm>
              <a:off x="4818411" y="3705558"/>
              <a:ext cx="53119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b="1" dirty="0" smtClean="0">
                  <a:latin typeface="Arial"/>
                  <a:cs typeface="Arial"/>
                </a:rPr>
                <a:t>Erk1/2</a:t>
              </a:r>
              <a:endParaRPr lang="fr-FR" sz="900" b="1" dirty="0">
                <a:latin typeface="Arial"/>
                <a:cs typeface="Arial"/>
              </a:endParaRPr>
            </a:p>
          </p:txBody>
        </p:sp>
        <p:sp>
          <p:nvSpPr>
            <p:cNvPr id="1874" name="Ellipse 1873"/>
            <p:cNvSpPr/>
            <p:nvPr/>
          </p:nvSpPr>
          <p:spPr>
            <a:xfrm>
              <a:off x="5629962" y="3742542"/>
              <a:ext cx="380711" cy="230832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75" name="ZoneTexte 1874"/>
            <p:cNvSpPr txBox="1"/>
            <p:nvPr/>
          </p:nvSpPr>
          <p:spPr>
            <a:xfrm>
              <a:off x="5627083" y="3742542"/>
              <a:ext cx="38354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b="1" dirty="0" smtClean="0">
                  <a:latin typeface="Arial"/>
                  <a:cs typeface="Arial"/>
                </a:rPr>
                <a:t>p38</a:t>
              </a:r>
              <a:endParaRPr lang="fr-FR" sz="900" b="1" dirty="0">
                <a:latin typeface="Arial"/>
                <a:cs typeface="Arial"/>
              </a:endParaRPr>
            </a:p>
          </p:txBody>
        </p:sp>
        <p:cxnSp>
          <p:nvCxnSpPr>
            <p:cNvPr id="1877" name="Connecteur droit avec flèche 1876"/>
            <p:cNvCxnSpPr/>
            <p:nvPr/>
          </p:nvCxnSpPr>
          <p:spPr>
            <a:xfrm>
              <a:off x="5430114" y="2241037"/>
              <a:ext cx="230573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0" name="Connecteur droit avec flèche 1879"/>
            <p:cNvCxnSpPr/>
            <p:nvPr/>
          </p:nvCxnSpPr>
          <p:spPr>
            <a:xfrm>
              <a:off x="5807769" y="2366272"/>
              <a:ext cx="0" cy="194038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2" name="Connecteur droit avec flèche 1881"/>
            <p:cNvCxnSpPr/>
            <p:nvPr/>
          </p:nvCxnSpPr>
          <p:spPr>
            <a:xfrm flipH="1">
              <a:off x="5681446" y="2822502"/>
              <a:ext cx="125901" cy="308575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5" name="Connecteur droit avec flèche 1884"/>
            <p:cNvCxnSpPr/>
            <p:nvPr/>
          </p:nvCxnSpPr>
          <p:spPr>
            <a:xfrm flipH="1">
              <a:off x="5252307" y="3416788"/>
              <a:ext cx="365690" cy="288770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7" name="Connecteur droit avec flèche 1886"/>
            <p:cNvCxnSpPr>
              <a:endCxn id="1875" idx="0"/>
            </p:cNvCxnSpPr>
            <p:nvPr/>
          </p:nvCxnSpPr>
          <p:spPr>
            <a:xfrm>
              <a:off x="5668112" y="3415238"/>
              <a:ext cx="150744" cy="327304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91" name="Rectangle 1890"/>
            <p:cNvSpPr/>
            <p:nvPr/>
          </p:nvSpPr>
          <p:spPr>
            <a:xfrm>
              <a:off x="5362991" y="2043612"/>
              <a:ext cx="47038" cy="18316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92" name="ZoneTexte 1891"/>
            <p:cNvSpPr txBox="1"/>
            <p:nvPr/>
          </p:nvSpPr>
          <p:spPr>
            <a:xfrm>
              <a:off x="5164910" y="1848415"/>
              <a:ext cx="434885" cy="2308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fr-FR" sz="900" b="1" dirty="0" smtClean="0">
                  <a:solidFill>
                    <a:srgbClr val="FF0000"/>
                  </a:solidFill>
                  <a:latin typeface="Arial"/>
                  <a:cs typeface="Arial"/>
                </a:rPr>
                <a:t>PIP2</a:t>
              </a:r>
              <a:endParaRPr lang="fr-FR" sz="900" b="1" dirty="0">
                <a:solidFill>
                  <a:srgbClr val="FF0000"/>
                </a:solidFill>
                <a:latin typeface="Arial"/>
                <a:cs typeface="Arial"/>
              </a:endParaRPr>
            </a:p>
          </p:txBody>
        </p:sp>
        <p:sp>
          <p:nvSpPr>
            <p:cNvPr id="1903" name="Ellipse 1902"/>
            <p:cNvSpPr/>
            <p:nvPr/>
          </p:nvSpPr>
          <p:spPr>
            <a:xfrm>
              <a:off x="4052968" y="2223051"/>
              <a:ext cx="337106" cy="195999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04" name="ZoneTexte 1903"/>
            <p:cNvSpPr txBox="1"/>
            <p:nvPr/>
          </p:nvSpPr>
          <p:spPr>
            <a:xfrm>
              <a:off x="4002166" y="2188218"/>
              <a:ext cx="45404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b="1" dirty="0" smtClean="0">
                  <a:latin typeface="Arial"/>
                  <a:cs typeface="Arial"/>
                </a:rPr>
                <a:t>Grb2</a:t>
              </a:r>
              <a:endParaRPr lang="fr-FR" sz="900" b="1" dirty="0">
                <a:latin typeface="Arial"/>
                <a:cs typeface="Arial"/>
              </a:endParaRPr>
            </a:p>
          </p:txBody>
        </p:sp>
        <p:sp>
          <p:nvSpPr>
            <p:cNvPr id="1905" name="Ellipse 1904"/>
            <p:cNvSpPr/>
            <p:nvPr/>
          </p:nvSpPr>
          <p:spPr>
            <a:xfrm>
              <a:off x="3748943" y="2127178"/>
              <a:ext cx="337106" cy="195999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06" name="ZoneTexte 1905"/>
            <p:cNvSpPr txBox="1"/>
            <p:nvPr/>
          </p:nvSpPr>
          <p:spPr>
            <a:xfrm>
              <a:off x="3711574" y="2107635"/>
              <a:ext cx="42840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b="1" dirty="0" smtClean="0">
                  <a:latin typeface="Arial"/>
                  <a:cs typeface="Arial"/>
                </a:rPr>
                <a:t>SOS</a:t>
              </a:r>
              <a:endParaRPr lang="fr-FR" sz="900" b="1" dirty="0">
                <a:latin typeface="Arial"/>
                <a:cs typeface="Arial"/>
              </a:endParaRPr>
            </a:p>
          </p:txBody>
        </p:sp>
        <p:grpSp>
          <p:nvGrpSpPr>
            <p:cNvPr id="1902" name="Grouper 1901"/>
            <p:cNvGrpSpPr/>
            <p:nvPr/>
          </p:nvGrpSpPr>
          <p:grpSpPr>
            <a:xfrm>
              <a:off x="3148099" y="1855849"/>
              <a:ext cx="903464" cy="882980"/>
              <a:chOff x="1213080" y="2282735"/>
              <a:chExt cx="903464" cy="882980"/>
            </a:xfrm>
          </p:grpSpPr>
          <p:sp>
            <p:nvSpPr>
              <p:cNvPr id="1864" name="Ellipse 1863"/>
              <p:cNvSpPr/>
              <p:nvPr/>
            </p:nvSpPr>
            <p:spPr>
              <a:xfrm>
                <a:off x="1347539" y="2593118"/>
                <a:ext cx="337106" cy="195999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1900" name="Grouper 1899"/>
              <p:cNvGrpSpPr/>
              <p:nvPr/>
            </p:nvGrpSpPr>
            <p:grpSpPr>
              <a:xfrm>
                <a:off x="1213080" y="2282735"/>
                <a:ext cx="903464" cy="882980"/>
                <a:chOff x="2584506" y="1288984"/>
                <a:chExt cx="903464" cy="882980"/>
              </a:xfrm>
            </p:grpSpPr>
            <p:sp>
              <p:nvSpPr>
                <p:cNvPr id="1862" name="Ellipse 1861"/>
                <p:cNvSpPr/>
                <p:nvPr/>
              </p:nvSpPr>
              <p:spPr>
                <a:xfrm>
                  <a:off x="2643775" y="1953903"/>
                  <a:ext cx="337106" cy="195999"/>
                </a:xfrm>
                <a:prstGeom prst="ellipse">
                  <a:avLst/>
                </a:prstGeom>
                <a:noFill/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63" name="Ellipse 1862"/>
                <p:cNvSpPr/>
                <p:nvPr/>
              </p:nvSpPr>
              <p:spPr>
                <a:xfrm>
                  <a:off x="3073687" y="1843930"/>
                  <a:ext cx="337106" cy="195999"/>
                </a:xfrm>
                <a:prstGeom prst="ellipse">
                  <a:avLst/>
                </a:prstGeom>
                <a:noFill/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93" name="Rectangle 1892"/>
                <p:cNvSpPr/>
                <p:nvPr/>
              </p:nvSpPr>
              <p:spPr>
                <a:xfrm>
                  <a:off x="3173989" y="1484181"/>
                  <a:ext cx="47038" cy="18316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94" name="ZoneTexte 1893"/>
                <p:cNvSpPr txBox="1"/>
                <p:nvPr/>
              </p:nvSpPr>
              <p:spPr>
                <a:xfrm>
                  <a:off x="2975908" y="1288984"/>
                  <a:ext cx="434885" cy="230832"/>
                </a:xfrm>
                <a:prstGeom prst="rect">
                  <a:avLst/>
                </a:prstGeom>
                <a:solidFill>
                  <a:srgbClr val="FFFFFF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900" b="1" dirty="0" smtClean="0">
                      <a:solidFill>
                        <a:srgbClr val="FF0000"/>
                      </a:solidFill>
                      <a:latin typeface="Arial"/>
                      <a:cs typeface="Arial"/>
                    </a:rPr>
                    <a:t>PIP2</a:t>
                  </a:r>
                  <a:endParaRPr lang="fr-FR" sz="900" b="1" dirty="0">
                    <a:solidFill>
                      <a:srgbClr val="FF0000"/>
                    </a:solidFill>
                    <a:latin typeface="Arial"/>
                    <a:cs typeface="Arial"/>
                  </a:endParaRPr>
                </a:p>
              </p:txBody>
            </p:sp>
            <p:cxnSp>
              <p:nvCxnSpPr>
                <p:cNvPr id="1895" name="Connecteur droit avec flèche 1894"/>
                <p:cNvCxnSpPr/>
                <p:nvPr/>
              </p:nvCxnSpPr>
              <p:spPr>
                <a:xfrm flipH="1">
                  <a:off x="2933844" y="1697367"/>
                  <a:ext cx="240145" cy="193113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headEnd type="none"/>
                  <a:tailEnd type="triangl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7" name="Connecteur droit avec flèche 1896"/>
                <p:cNvCxnSpPr/>
                <p:nvPr/>
              </p:nvCxnSpPr>
              <p:spPr>
                <a:xfrm rot="10800000" flipH="1">
                  <a:off x="2980882" y="1753210"/>
                  <a:ext cx="240145" cy="193113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headEnd type="none"/>
                  <a:tailEnd type="triangl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98" name="ZoneTexte 1897"/>
                <p:cNvSpPr txBox="1"/>
                <p:nvPr/>
              </p:nvSpPr>
              <p:spPr>
                <a:xfrm>
                  <a:off x="2584506" y="1925743"/>
                  <a:ext cx="46268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1000" b="1" dirty="0" smtClean="0">
                      <a:latin typeface="Arial"/>
                      <a:cs typeface="Arial"/>
                    </a:rPr>
                    <a:t>PIP3</a:t>
                  </a:r>
                  <a:endParaRPr lang="fr-FR" sz="1000" b="1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1899" name="ZoneTexte 1898"/>
                <p:cNvSpPr txBox="1"/>
                <p:nvPr/>
              </p:nvSpPr>
              <p:spPr>
                <a:xfrm>
                  <a:off x="3034000" y="1816546"/>
                  <a:ext cx="453970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FR" sz="900" b="1" dirty="0" smtClean="0">
                      <a:latin typeface="Arial"/>
                      <a:cs typeface="Arial"/>
                    </a:rPr>
                    <a:t>PI3K</a:t>
                  </a:r>
                  <a:endParaRPr lang="fr-FR" sz="900" b="1" dirty="0"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1901" name="Rectangle 1900"/>
              <p:cNvSpPr/>
              <p:nvPr/>
            </p:nvSpPr>
            <p:spPr>
              <a:xfrm>
                <a:off x="1272349" y="2579465"/>
                <a:ext cx="492480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900" b="1" dirty="0" smtClean="0">
                    <a:latin typeface="Arial"/>
                    <a:cs typeface="Arial"/>
                  </a:rPr>
                  <a:t>PTEN</a:t>
                </a:r>
                <a:endParaRPr lang="fr-FR" sz="900" b="1" dirty="0">
                  <a:latin typeface="Arial"/>
                  <a:cs typeface="Arial"/>
                </a:endParaRPr>
              </a:p>
            </p:txBody>
          </p:sp>
        </p:grpSp>
        <p:sp>
          <p:nvSpPr>
            <p:cNvPr id="1907" name="Ellipse 1906"/>
            <p:cNvSpPr/>
            <p:nvPr/>
          </p:nvSpPr>
          <p:spPr>
            <a:xfrm>
              <a:off x="2934069" y="3838390"/>
              <a:ext cx="476150" cy="195999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08" name="Ellipse 1907"/>
            <p:cNvSpPr/>
            <p:nvPr/>
          </p:nvSpPr>
          <p:spPr>
            <a:xfrm>
              <a:off x="3585632" y="3875374"/>
              <a:ext cx="467336" cy="195999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909" name="Connecteur droit avec flèche 1908"/>
            <p:cNvCxnSpPr/>
            <p:nvPr/>
          </p:nvCxnSpPr>
          <p:spPr>
            <a:xfrm flipH="1">
              <a:off x="3211581" y="3516767"/>
              <a:ext cx="365690" cy="288770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0" name="Connecteur droit avec flèche 1909"/>
            <p:cNvCxnSpPr/>
            <p:nvPr/>
          </p:nvCxnSpPr>
          <p:spPr>
            <a:xfrm>
              <a:off x="3627386" y="3515217"/>
              <a:ext cx="150744" cy="327304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11" name="ZoneTexte 1910"/>
            <p:cNvSpPr txBox="1"/>
            <p:nvPr/>
          </p:nvSpPr>
          <p:spPr>
            <a:xfrm>
              <a:off x="3385297" y="3216487"/>
              <a:ext cx="52882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b="1" dirty="0" err="1" smtClean="0">
                  <a:latin typeface="Arial"/>
                  <a:cs typeface="Arial"/>
                </a:rPr>
                <a:t>mTOR</a:t>
              </a:r>
              <a:endParaRPr lang="fr-FR" sz="900" b="1" dirty="0">
                <a:latin typeface="Arial"/>
                <a:cs typeface="Arial"/>
              </a:endParaRPr>
            </a:p>
          </p:txBody>
        </p:sp>
        <p:sp>
          <p:nvSpPr>
            <p:cNvPr id="1912" name="ZoneTexte 1911"/>
            <p:cNvSpPr txBox="1"/>
            <p:nvPr/>
          </p:nvSpPr>
          <p:spPr>
            <a:xfrm>
              <a:off x="3520802" y="3849491"/>
              <a:ext cx="62068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b="1" dirty="0" smtClean="0">
                  <a:latin typeface="Arial"/>
                  <a:cs typeface="Arial"/>
                </a:rPr>
                <a:t>p70S6K</a:t>
              </a:r>
              <a:endParaRPr lang="fr-FR" sz="900" b="1" dirty="0">
                <a:latin typeface="Arial"/>
                <a:cs typeface="Arial"/>
              </a:endParaRPr>
            </a:p>
          </p:txBody>
        </p:sp>
        <p:sp>
          <p:nvSpPr>
            <p:cNvPr id="1913" name="ZoneTexte 1912"/>
            <p:cNvSpPr txBox="1"/>
            <p:nvPr/>
          </p:nvSpPr>
          <p:spPr>
            <a:xfrm>
              <a:off x="2912553" y="3812507"/>
              <a:ext cx="55035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b="1" dirty="0" smtClean="0">
                  <a:latin typeface="Arial"/>
                  <a:cs typeface="Arial"/>
                </a:rPr>
                <a:t>4EBP1</a:t>
              </a:r>
              <a:endParaRPr lang="fr-FR" sz="900" b="1" dirty="0">
                <a:latin typeface="Arial"/>
                <a:cs typeface="Arial"/>
              </a:endParaRPr>
            </a:p>
          </p:txBody>
        </p:sp>
        <p:cxnSp>
          <p:nvCxnSpPr>
            <p:cNvPr id="1914" name="Connecteur droit avec flèche 1913"/>
            <p:cNvCxnSpPr/>
            <p:nvPr/>
          </p:nvCxnSpPr>
          <p:spPr>
            <a:xfrm>
              <a:off x="3597878" y="2613821"/>
              <a:ext cx="136192" cy="260206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17" name="Ellipse 1916"/>
            <p:cNvSpPr/>
            <p:nvPr/>
          </p:nvSpPr>
          <p:spPr>
            <a:xfrm>
              <a:off x="3768407" y="2883280"/>
              <a:ext cx="337106" cy="190060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18" name="ZoneTexte 1917"/>
            <p:cNvSpPr txBox="1"/>
            <p:nvPr/>
          </p:nvSpPr>
          <p:spPr>
            <a:xfrm>
              <a:off x="3748943" y="2844630"/>
              <a:ext cx="37063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b="1" dirty="0" err="1" smtClean="0">
                  <a:latin typeface="Arial"/>
                  <a:cs typeface="Arial"/>
                </a:rPr>
                <a:t>Akt</a:t>
              </a:r>
              <a:endParaRPr lang="fr-FR" sz="900" b="1" dirty="0">
                <a:latin typeface="Arial"/>
                <a:cs typeface="Arial"/>
              </a:endParaRPr>
            </a:p>
          </p:txBody>
        </p:sp>
        <p:sp>
          <p:nvSpPr>
            <p:cNvPr id="1919" name="ZoneTexte 1918"/>
            <p:cNvSpPr txBox="1"/>
            <p:nvPr/>
          </p:nvSpPr>
          <p:spPr>
            <a:xfrm>
              <a:off x="3339363" y="2844630"/>
              <a:ext cx="49253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b="1" dirty="0" smtClean="0">
                  <a:latin typeface="Arial"/>
                  <a:cs typeface="Arial"/>
                </a:rPr>
                <a:t>PDK1</a:t>
              </a:r>
              <a:endParaRPr lang="fr-FR" sz="900" b="1" dirty="0">
                <a:latin typeface="Arial"/>
                <a:cs typeface="Arial"/>
              </a:endParaRPr>
            </a:p>
          </p:txBody>
        </p:sp>
        <p:sp>
          <p:nvSpPr>
            <p:cNvPr id="1920" name="Flèche courbée vers le haut 1919"/>
            <p:cNvSpPr/>
            <p:nvPr/>
          </p:nvSpPr>
          <p:spPr>
            <a:xfrm>
              <a:off x="3646414" y="3058129"/>
              <a:ext cx="205057" cy="106286"/>
            </a:xfrm>
            <a:prstGeom prst="curvedUpArrow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cxnSp>
          <p:nvCxnSpPr>
            <p:cNvPr id="1921" name="Connecteur droit avec flèche 1920"/>
            <p:cNvCxnSpPr/>
            <p:nvPr/>
          </p:nvCxnSpPr>
          <p:spPr>
            <a:xfrm flipH="1">
              <a:off x="3831899" y="3111272"/>
              <a:ext cx="111127" cy="140048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24" name="Ellipse 1923"/>
            <p:cNvSpPr/>
            <p:nvPr/>
          </p:nvSpPr>
          <p:spPr>
            <a:xfrm>
              <a:off x="3137553" y="4284151"/>
              <a:ext cx="3951852" cy="304783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25" name="ZoneTexte 1924"/>
            <p:cNvSpPr txBox="1"/>
            <p:nvPr/>
          </p:nvSpPr>
          <p:spPr>
            <a:xfrm>
              <a:off x="3291343" y="4295720"/>
              <a:ext cx="354328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b="1" dirty="0" smtClean="0">
                  <a:latin typeface="Arial"/>
                  <a:cs typeface="Arial"/>
                </a:rPr>
                <a:t>eiF4,c-Fos, c-Jun, AP1, c-</a:t>
              </a:r>
              <a:r>
                <a:rPr lang="fr-FR" sz="900" b="1" dirty="0" err="1" smtClean="0">
                  <a:latin typeface="Arial"/>
                  <a:cs typeface="Arial"/>
                </a:rPr>
                <a:t>Myc</a:t>
              </a:r>
              <a:r>
                <a:rPr lang="fr-FR" sz="900" b="1" dirty="0" smtClean="0">
                  <a:latin typeface="Arial"/>
                  <a:cs typeface="Arial"/>
                </a:rPr>
                <a:t>, </a:t>
              </a:r>
              <a:r>
                <a:rPr lang="en-GB" sz="900" b="1" dirty="0" smtClean="0">
                  <a:latin typeface="Arial"/>
                  <a:cs typeface="Arial"/>
                </a:rPr>
                <a:t> </a:t>
              </a:r>
              <a:r>
                <a:rPr lang="en-GB" sz="900" b="1" dirty="0">
                  <a:latin typeface="Arial"/>
                  <a:cs typeface="Arial"/>
                </a:rPr>
                <a:t>STAT, Elk-1, </a:t>
              </a:r>
              <a:r>
                <a:rPr lang="en-GB" sz="900" b="1" dirty="0" smtClean="0">
                  <a:latin typeface="Arial"/>
                  <a:cs typeface="Arial"/>
                </a:rPr>
                <a:t>CREB, HIF1</a:t>
              </a:r>
              <a:r>
                <a:rPr lang="en-GB" sz="900" b="1" dirty="0" smtClean="0">
                  <a:latin typeface="Symbol" charset="2"/>
                  <a:cs typeface="Symbol" charset="2"/>
                </a:rPr>
                <a:t>a</a:t>
              </a:r>
              <a:r>
                <a:rPr lang="en-GB" sz="900" b="1" dirty="0" smtClean="0">
                  <a:latin typeface="Arial"/>
                  <a:cs typeface="Arial"/>
                </a:rPr>
                <a:t>, etc.</a:t>
              </a:r>
              <a:endParaRPr lang="fr-FR" sz="900" b="1" dirty="0">
                <a:latin typeface="Arial"/>
                <a:cs typeface="Arial"/>
              </a:endParaRPr>
            </a:p>
          </p:txBody>
        </p:sp>
        <p:sp>
          <p:nvSpPr>
            <p:cNvPr id="1926" name="Accolade ouvrante 1925"/>
            <p:cNvSpPr/>
            <p:nvPr/>
          </p:nvSpPr>
          <p:spPr>
            <a:xfrm rot="16200000">
              <a:off x="5085990" y="1928403"/>
              <a:ext cx="136092" cy="4439929"/>
            </a:xfrm>
            <a:prstGeom prst="leftBrac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29" name="ZoneTexte 1928"/>
            <p:cNvSpPr txBox="1"/>
            <p:nvPr/>
          </p:nvSpPr>
          <p:spPr>
            <a:xfrm>
              <a:off x="6925438" y="3271305"/>
              <a:ext cx="53091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b="1" dirty="0" smtClean="0">
                  <a:latin typeface="Arial"/>
                  <a:cs typeface="Arial"/>
                </a:rPr>
                <a:t>ROCK</a:t>
              </a:r>
              <a:endParaRPr lang="fr-FR" sz="900" b="1" dirty="0">
                <a:latin typeface="Arial"/>
                <a:cs typeface="Arial"/>
              </a:endParaRPr>
            </a:p>
          </p:txBody>
        </p:sp>
        <p:sp>
          <p:nvSpPr>
            <p:cNvPr id="1931" name="Ellipse 1930"/>
            <p:cNvSpPr/>
            <p:nvPr/>
          </p:nvSpPr>
          <p:spPr>
            <a:xfrm>
              <a:off x="6766616" y="2883690"/>
              <a:ext cx="337106" cy="195999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32" name="ZoneTexte 1931"/>
            <p:cNvSpPr txBox="1"/>
            <p:nvPr/>
          </p:nvSpPr>
          <p:spPr>
            <a:xfrm>
              <a:off x="6719522" y="2856525"/>
              <a:ext cx="40901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b="1" dirty="0" smtClean="0">
                  <a:latin typeface="Arial"/>
                  <a:cs typeface="Arial"/>
                </a:rPr>
                <a:t>Rho</a:t>
              </a:r>
              <a:endParaRPr lang="fr-FR" sz="900" b="1" dirty="0">
                <a:latin typeface="Arial"/>
                <a:cs typeface="Arial"/>
              </a:endParaRPr>
            </a:p>
          </p:txBody>
        </p:sp>
        <p:cxnSp>
          <p:nvCxnSpPr>
            <p:cNvPr id="1933" name="Connecteur droit avec flèche 1932"/>
            <p:cNvCxnSpPr/>
            <p:nvPr/>
          </p:nvCxnSpPr>
          <p:spPr>
            <a:xfrm>
              <a:off x="6766616" y="2614243"/>
              <a:ext cx="166016" cy="259784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35" name="Ellipse 1934"/>
            <p:cNvSpPr/>
            <p:nvPr/>
          </p:nvSpPr>
          <p:spPr>
            <a:xfrm>
              <a:off x="6178353" y="2394789"/>
              <a:ext cx="853720" cy="212006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36" name="ZoneTexte 1935"/>
            <p:cNvSpPr txBox="1"/>
            <p:nvPr/>
          </p:nvSpPr>
          <p:spPr>
            <a:xfrm>
              <a:off x="6149069" y="2371394"/>
              <a:ext cx="92010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b="1" dirty="0" smtClean="0">
                  <a:latin typeface="Arial"/>
                  <a:cs typeface="Arial"/>
                </a:rPr>
                <a:t>p190RhoGAP</a:t>
              </a:r>
              <a:endParaRPr lang="fr-FR" sz="900" b="1" dirty="0">
                <a:latin typeface="Arial"/>
                <a:cs typeface="Arial"/>
              </a:endParaRPr>
            </a:p>
          </p:txBody>
        </p:sp>
        <p:sp>
          <p:nvSpPr>
            <p:cNvPr id="1937" name="ZoneTexte 1936"/>
            <p:cNvSpPr txBox="1"/>
            <p:nvPr/>
          </p:nvSpPr>
          <p:spPr>
            <a:xfrm>
              <a:off x="6503416" y="3284385"/>
              <a:ext cx="42832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b="1" dirty="0" smtClean="0">
                  <a:latin typeface="Arial"/>
                  <a:cs typeface="Arial"/>
                </a:rPr>
                <a:t>FAK</a:t>
              </a:r>
              <a:endParaRPr lang="fr-FR" sz="900" b="1" dirty="0">
                <a:latin typeface="Arial"/>
                <a:cs typeface="Arial"/>
              </a:endParaRPr>
            </a:p>
          </p:txBody>
        </p:sp>
        <p:sp>
          <p:nvSpPr>
            <p:cNvPr id="1938" name="Ellipse 1937"/>
            <p:cNvSpPr/>
            <p:nvPr/>
          </p:nvSpPr>
          <p:spPr>
            <a:xfrm>
              <a:off x="4582199" y="3321179"/>
              <a:ext cx="380711" cy="230832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40" name="Ellipse 1939"/>
            <p:cNvSpPr/>
            <p:nvPr/>
          </p:nvSpPr>
          <p:spPr>
            <a:xfrm>
              <a:off x="4814652" y="2880440"/>
              <a:ext cx="380711" cy="230832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41" name="Ellipse 1940"/>
            <p:cNvSpPr/>
            <p:nvPr/>
          </p:nvSpPr>
          <p:spPr>
            <a:xfrm>
              <a:off x="6519530" y="3289860"/>
              <a:ext cx="380711" cy="230832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42" name="Ellipse 1941"/>
            <p:cNvSpPr/>
            <p:nvPr/>
          </p:nvSpPr>
          <p:spPr>
            <a:xfrm>
              <a:off x="6993289" y="3284385"/>
              <a:ext cx="380711" cy="230832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943" name="Connecteur droit avec flèche 1942"/>
            <p:cNvCxnSpPr/>
            <p:nvPr/>
          </p:nvCxnSpPr>
          <p:spPr>
            <a:xfrm>
              <a:off x="6984034" y="3111272"/>
              <a:ext cx="184745" cy="122632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5" name="Connecteur droit avec flèche 1944"/>
            <p:cNvCxnSpPr/>
            <p:nvPr/>
          </p:nvCxnSpPr>
          <p:spPr>
            <a:xfrm flipH="1">
              <a:off x="6696439" y="3111272"/>
              <a:ext cx="203802" cy="151566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47" name="ZoneTexte 1946"/>
            <p:cNvSpPr txBox="1"/>
            <p:nvPr/>
          </p:nvSpPr>
          <p:spPr>
            <a:xfrm>
              <a:off x="4509973" y="3299822"/>
              <a:ext cx="50758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b="1" dirty="0" smtClean="0">
                  <a:latin typeface="Arial"/>
                  <a:cs typeface="Arial"/>
                </a:rPr>
                <a:t>HIF1</a:t>
              </a:r>
              <a:r>
                <a:rPr lang="fr-FR" sz="900" b="1" dirty="0" smtClean="0">
                  <a:latin typeface="Symbol" charset="2"/>
                  <a:cs typeface="Symbol" charset="2"/>
                </a:rPr>
                <a:t>a</a:t>
              </a:r>
              <a:endParaRPr lang="fr-FR" sz="900" b="1" dirty="0">
                <a:latin typeface="Symbol" charset="2"/>
                <a:cs typeface="Symbol" charset="2"/>
              </a:endParaRPr>
            </a:p>
          </p:txBody>
        </p:sp>
        <p:cxnSp>
          <p:nvCxnSpPr>
            <p:cNvPr id="1948" name="Connecteur droit avec flèche 1947"/>
            <p:cNvCxnSpPr>
              <a:endCxn id="1947" idx="3"/>
            </p:cNvCxnSpPr>
            <p:nvPr/>
          </p:nvCxnSpPr>
          <p:spPr>
            <a:xfrm flipH="1" flipV="1">
              <a:off x="5017556" y="3415238"/>
              <a:ext cx="465324" cy="1550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1" name="Connecteur droit avec flèche 1950"/>
            <p:cNvCxnSpPr>
              <a:stCxn id="1947" idx="1"/>
              <a:endCxn id="1911" idx="3"/>
            </p:cNvCxnSpPr>
            <p:nvPr/>
          </p:nvCxnSpPr>
          <p:spPr>
            <a:xfrm flipH="1" flipV="1">
              <a:off x="3914126" y="3331903"/>
              <a:ext cx="595847" cy="83335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prstDash val="sysDash"/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53" name="Ellipse 1952"/>
            <p:cNvSpPr/>
            <p:nvPr/>
          </p:nvSpPr>
          <p:spPr>
            <a:xfrm>
              <a:off x="5140717" y="2492608"/>
              <a:ext cx="380711" cy="230832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954" name="Connecteur droit avec flèche 1953"/>
            <p:cNvCxnSpPr>
              <a:endCxn id="1953" idx="7"/>
            </p:cNvCxnSpPr>
            <p:nvPr/>
          </p:nvCxnSpPr>
          <p:spPr>
            <a:xfrm flipH="1">
              <a:off x="5465674" y="2366272"/>
              <a:ext cx="295898" cy="160141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7" name="Connecteur droit avec flèche 1956"/>
            <p:cNvCxnSpPr>
              <a:endCxn id="1940" idx="7"/>
            </p:cNvCxnSpPr>
            <p:nvPr/>
          </p:nvCxnSpPr>
          <p:spPr>
            <a:xfrm flipH="1">
              <a:off x="5139609" y="2726473"/>
              <a:ext cx="81262" cy="187772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59" name="ZoneTexte 1958"/>
            <p:cNvSpPr txBox="1"/>
            <p:nvPr/>
          </p:nvSpPr>
          <p:spPr>
            <a:xfrm>
              <a:off x="5114372" y="2482911"/>
              <a:ext cx="46295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b="1" dirty="0" err="1" smtClean="0">
                  <a:latin typeface="Arial"/>
                  <a:cs typeface="Arial"/>
                </a:rPr>
                <a:t>PLC</a:t>
              </a:r>
              <a:r>
                <a:rPr lang="fr-FR" sz="900" b="1" dirty="0" err="1" smtClean="0">
                  <a:latin typeface="Symbol" charset="2"/>
                  <a:cs typeface="Symbol" charset="2"/>
                </a:rPr>
                <a:t>g</a:t>
              </a:r>
              <a:endParaRPr lang="fr-FR" sz="900" b="1" dirty="0">
                <a:latin typeface="Symbol" charset="2"/>
                <a:cs typeface="Symbol" charset="2"/>
              </a:endParaRPr>
            </a:p>
          </p:txBody>
        </p:sp>
        <p:sp>
          <p:nvSpPr>
            <p:cNvPr id="1960" name="ZoneTexte 1959"/>
            <p:cNvSpPr txBox="1"/>
            <p:nvPr/>
          </p:nvSpPr>
          <p:spPr>
            <a:xfrm>
              <a:off x="4810689" y="2873857"/>
              <a:ext cx="40270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b="1" dirty="0" smtClean="0">
                  <a:latin typeface="Arial"/>
                  <a:cs typeface="Arial"/>
                </a:rPr>
                <a:t>Rap</a:t>
              </a:r>
              <a:endParaRPr lang="fr-FR" sz="900" b="1" dirty="0">
                <a:latin typeface="Symbol" charset="2"/>
                <a:cs typeface="Symbol" charset="2"/>
              </a:endParaRPr>
            </a:p>
          </p:txBody>
        </p:sp>
        <p:cxnSp>
          <p:nvCxnSpPr>
            <p:cNvPr id="1961" name="Connecteur droit avec flèche 1960"/>
            <p:cNvCxnSpPr>
              <a:stCxn id="1960" idx="3"/>
              <a:endCxn id="1858" idx="3"/>
            </p:cNvCxnSpPr>
            <p:nvPr/>
          </p:nvCxnSpPr>
          <p:spPr>
            <a:xfrm flipV="1">
              <a:off x="5213395" y="2754771"/>
              <a:ext cx="468051" cy="234502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prstDash val="sysDash"/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4" name="Connecteur droit avec flèche 1963"/>
            <p:cNvCxnSpPr/>
            <p:nvPr/>
          </p:nvCxnSpPr>
          <p:spPr>
            <a:xfrm>
              <a:off x="6010006" y="2264533"/>
              <a:ext cx="433127" cy="118878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70" name="Flèche droite à entaille 1969"/>
            <p:cNvSpPr/>
            <p:nvPr/>
          </p:nvSpPr>
          <p:spPr>
            <a:xfrm rot="5400000">
              <a:off x="3048419" y="4812666"/>
              <a:ext cx="491068" cy="94408"/>
            </a:xfrm>
            <a:prstGeom prst="notchedRightArrow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71" name="Flèche droite à entaille 1970"/>
            <p:cNvSpPr/>
            <p:nvPr/>
          </p:nvSpPr>
          <p:spPr>
            <a:xfrm rot="5400000">
              <a:off x="4680320" y="4844355"/>
              <a:ext cx="565017" cy="104979"/>
            </a:xfrm>
            <a:prstGeom prst="notchedRightArrow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72" name="ZoneTexte 1971"/>
            <p:cNvSpPr txBox="1"/>
            <p:nvPr/>
          </p:nvSpPr>
          <p:spPr>
            <a:xfrm>
              <a:off x="2183950" y="5155504"/>
              <a:ext cx="55825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 err="1" smtClean="0">
                  <a:latin typeface="Arial"/>
                  <a:cs typeface="Arial"/>
                </a:rPr>
                <a:t>Adhesion</a:t>
              </a:r>
              <a:r>
                <a:rPr lang="fr-FR" sz="1000" b="1" dirty="0" smtClean="0">
                  <a:latin typeface="Arial"/>
                  <a:cs typeface="Arial"/>
                </a:rPr>
                <a:t>, migration, </a:t>
              </a:r>
              <a:r>
                <a:rPr lang="fr-FR" sz="1000" b="1" dirty="0" err="1" smtClean="0">
                  <a:latin typeface="Arial"/>
                  <a:cs typeface="Arial"/>
                </a:rPr>
                <a:t>cytoskeleton</a:t>
              </a:r>
              <a:r>
                <a:rPr lang="fr-FR" sz="1000" b="1" dirty="0" smtClean="0">
                  <a:latin typeface="Arial"/>
                  <a:cs typeface="Arial"/>
                </a:rPr>
                <a:t>,  </a:t>
              </a:r>
              <a:r>
                <a:rPr lang="fr-FR" sz="1000" b="1" dirty="0" err="1" smtClean="0">
                  <a:latin typeface="Arial"/>
                  <a:cs typeface="Arial"/>
                </a:rPr>
                <a:t>proliferation</a:t>
              </a:r>
              <a:r>
                <a:rPr lang="fr-FR" sz="1000" b="1" dirty="0" smtClean="0">
                  <a:latin typeface="Arial"/>
                  <a:cs typeface="Arial"/>
                </a:rPr>
                <a:t>, </a:t>
              </a:r>
              <a:r>
                <a:rPr lang="fr-FR" sz="1000" b="1" dirty="0" err="1" smtClean="0">
                  <a:latin typeface="Arial"/>
                  <a:cs typeface="Arial"/>
                </a:rPr>
                <a:t>apoptosis</a:t>
              </a:r>
              <a:r>
                <a:rPr lang="fr-FR" sz="1000" b="1" dirty="0" smtClean="0">
                  <a:latin typeface="Arial"/>
                  <a:cs typeface="Arial"/>
                </a:rPr>
                <a:t>, </a:t>
              </a:r>
              <a:r>
                <a:rPr lang="fr-FR" sz="1000" b="1" dirty="0" err="1" smtClean="0">
                  <a:latin typeface="Arial"/>
                  <a:cs typeface="Arial"/>
                </a:rPr>
                <a:t>survival</a:t>
              </a:r>
              <a:r>
                <a:rPr lang="fr-FR" sz="1000" b="1" dirty="0" smtClean="0">
                  <a:latin typeface="Arial"/>
                  <a:cs typeface="Arial"/>
                </a:rPr>
                <a:t>, DNA </a:t>
              </a:r>
              <a:r>
                <a:rPr lang="fr-FR" sz="1000" b="1" dirty="0" err="1" smtClean="0">
                  <a:latin typeface="Arial"/>
                  <a:cs typeface="Arial"/>
                </a:rPr>
                <a:t>repair</a:t>
              </a:r>
              <a:r>
                <a:rPr lang="fr-FR" sz="1000" b="1" dirty="0" smtClean="0">
                  <a:latin typeface="Arial"/>
                  <a:cs typeface="Arial"/>
                </a:rPr>
                <a:t>, </a:t>
              </a:r>
              <a:r>
                <a:rPr lang="fr-FR" sz="1000" b="1" dirty="0" err="1" smtClean="0">
                  <a:latin typeface="Arial"/>
                  <a:cs typeface="Arial"/>
                </a:rPr>
                <a:t>metabolism</a:t>
              </a:r>
              <a:r>
                <a:rPr lang="fr-FR" sz="1000" b="1" dirty="0" smtClean="0">
                  <a:latin typeface="Arial"/>
                  <a:cs typeface="Arial"/>
                </a:rPr>
                <a:t>,</a:t>
              </a:r>
              <a:r>
                <a:rPr lang="fr-FR" sz="1000" b="1" dirty="0">
                  <a:latin typeface="Arial"/>
                  <a:cs typeface="Arial"/>
                </a:rPr>
                <a:t> </a:t>
              </a:r>
              <a:r>
                <a:rPr lang="fr-FR" sz="1000" b="1" dirty="0" err="1" smtClean="0">
                  <a:latin typeface="Arial"/>
                  <a:cs typeface="Arial"/>
                </a:rPr>
                <a:t>endocytosis</a:t>
              </a:r>
              <a:r>
                <a:rPr lang="fr-FR" sz="1000" b="1" dirty="0" smtClean="0">
                  <a:latin typeface="Arial"/>
                  <a:cs typeface="Arial"/>
                </a:rPr>
                <a:t>, </a:t>
              </a:r>
              <a:r>
                <a:rPr lang="fr-FR" sz="1000" b="1" dirty="0" err="1" smtClean="0">
                  <a:latin typeface="Arial"/>
                  <a:cs typeface="Arial"/>
                </a:rPr>
                <a:t>angiogenesis</a:t>
              </a:r>
              <a:r>
                <a:rPr lang="fr-FR" sz="1000" b="1" dirty="0" smtClean="0">
                  <a:latin typeface="Arial"/>
                  <a:cs typeface="Arial"/>
                </a:rPr>
                <a:t>, Ca</a:t>
              </a:r>
              <a:r>
                <a:rPr lang="fr-FR" sz="1000" b="1" baseline="30000" dirty="0" smtClean="0">
                  <a:latin typeface="Arial"/>
                  <a:cs typeface="Arial"/>
                </a:rPr>
                <a:t>2+ </a:t>
              </a:r>
              <a:r>
                <a:rPr lang="fr-FR" sz="1000" b="1" dirty="0" err="1" smtClean="0">
                  <a:latin typeface="Arial"/>
                  <a:cs typeface="Arial"/>
                </a:rPr>
                <a:t>signalling</a:t>
              </a:r>
              <a:r>
                <a:rPr lang="fr-FR" sz="1000" b="1" dirty="0" smtClean="0">
                  <a:latin typeface="Arial"/>
                  <a:cs typeface="Arial"/>
                </a:rPr>
                <a:t>, </a:t>
              </a:r>
              <a:r>
                <a:rPr lang="fr-FR" sz="1000" b="1" dirty="0" err="1" smtClean="0">
                  <a:latin typeface="Arial"/>
                  <a:cs typeface="Arial"/>
                </a:rPr>
                <a:t>gene</a:t>
              </a:r>
              <a:r>
                <a:rPr lang="fr-FR" sz="1000" b="1" dirty="0" smtClean="0">
                  <a:latin typeface="Arial"/>
                  <a:cs typeface="Arial"/>
                </a:rPr>
                <a:t> transcription, etc.</a:t>
              </a:r>
              <a:endParaRPr lang="fr-FR" sz="1000" b="1" dirty="0">
                <a:latin typeface="Arial"/>
                <a:cs typeface="Arial"/>
              </a:endParaRPr>
            </a:p>
          </p:txBody>
        </p:sp>
        <p:sp>
          <p:nvSpPr>
            <p:cNvPr id="90" name="Ellipse 89"/>
            <p:cNvSpPr/>
            <p:nvPr/>
          </p:nvSpPr>
          <p:spPr>
            <a:xfrm>
              <a:off x="6045583" y="2695223"/>
              <a:ext cx="589560" cy="195999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6045583" y="2668058"/>
              <a:ext cx="61437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b="1" dirty="0" err="1" smtClean="0">
                  <a:latin typeface="Arial"/>
                  <a:cs typeface="Arial"/>
                </a:rPr>
                <a:t>RalGDS</a:t>
              </a:r>
              <a:endParaRPr lang="fr-FR" sz="900" b="1" dirty="0">
                <a:latin typeface="Arial"/>
                <a:cs typeface="Arial"/>
              </a:endParaRPr>
            </a:p>
          </p:txBody>
        </p:sp>
        <p:cxnSp>
          <p:nvCxnSpPr>
            <p:cNvPr id="94" name="Connecteur droit avec flèche 93"/>
            <p:cNvCxnSpPr/>
            <p:nvPr/>
          </p:nvCxnSpPr>
          <p:spPr>
            <a:xfrm>
              <a:off x="5944824" y="2359983"/>
              <a:ext cx="243611" cy="335240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Ellipse 97"/>
            <p:cNvSpPr/>
            <p:nvPr/>
          </p:nvSpPr>
          <p:spPr>
            <a:xfrm>
              <a:off x="6107429" y="3546307"/>
              <a:ext cx="337106" cy="195999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6062321" y="3519142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b="1" dirty="0" smtClean="0">
                  <a:latin typeface="Arial"/>
                  <a:cs typeface="Arial"/>
                </a:rPr>
                <a:t>PLD</a:t>
              </a:r>
              <a:endParaRPr lang="fr-FR" sz="900" b="1" dirty="0">
                <a:latin typeface="Arial"/>
                <a:cs typeface="Arial"/>
              </a:endParaRPr>
            </a:p>
          </p:txBody>
        </p:sp>
        <p:sp>
          <p:nvSpPr>
            <p:cNvPr id="100" name="Ellipse 99"/>
            <p:cNvSpPr/>
            <p:nvPr/>
          </p:nvSpPr>
          <p:spPr>
            <a:xfrm>
              <a:off x="6103542" y="3083293"/>
              <a:ext cx="337106" cy="195999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1" name="ZoneTexte 100"/>
            <p:cNvSpPr txBox="1"/>
            <p:nvPr/>
          </p:nvSpPr>
          <p:spPr>
            <a:xfrm>
              <a:off x="6101194" y="3056128"/>
              <a:ext cx="36427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b="1" dirty="0" err="1" smtClean="0">
                  <a:latin typeface="Arial"/>
                  <a:cs typeface="Arial"/>
                </a:rPr>
                <a:t>Ral</a:t>
              </a:r>
              <a:endParaRPr lang="fr-FR" sz="900" b="1" dirty="0">
                <a:latin typeface="Arial"/>
                <a:cs typeface="Arial"/>
              </a:endParaRPr>
            </a:p>
          </p:txBody>
        </p:sp>
        <p:cxnSp>
          <p:nvCxnSpPr>
            <p:cNvPr id="104" name="Connecteur droit avec flèche 103"/>
            <p:cNvCxnSpPr/>
            <p:nvPr/>
          </p:nvCxnSpPr>
          <p:spPr>
            <a:xfrm flipH="1">
              <a:off x="6283330" y="2908681"/>
              <a:ext cx="68068" cy="164381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avec flèche 105"/>
            <p:cNvCxnSpPr/>
            <p:nvPr/>
          </p:nvCxnSpPr>
          <p:spPr>
            <a:xfrm>
              <a:off x="6271126" y="3313515"/>
              <a:ext cx="0" cy="194038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Flèche droite à entaille 106"/>
            <p:cNvSpPr/>
            <p:nvPr/>
          </p:nvSpPr>
          <p:spPr>
            <a:xfrm rot="5400000">
              <a:off x="6127140" y="4812135"/>
              <a:ext cx="565017" cy="118615"/>
            </a:xfrm>
            <a:prstGeom prst="notchedRightArrow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5223056" y="1406545"/>
              <a:ext cx="890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>
                  <a:latin typeface="Arial"/>
                  <a:cs typeface="Arial"/>
                </a:rPr>
                <a:t>RTK </a:t>
              </a:r>
              <a:r>
                <a:rPr lang="fr-FR" sz="1000" b="1" dirty="0" err="1" smtClean="0">
                  <a:latin typeface="Arial"/>
                  <a:cs typeface="Arial"/>
                </a:rPr>
                <a:t>chains</a:t>
              </a:r>
              <a:endParaRPr lang="fr-FR" sz="1000" b="1" dirty="0">
                <a:latin typeface="Arial"/>
                <a:cs typeface="Arial"/>
              </a:endParaRPr>
            </a:p>
          </p:txBody>
        </p:sp>
        <p:sp>
          <p:nvSpPr>
            <p:cNvPr id="112" name="ZoneTexte 111"/>
            <p:cNvSpPr txBox="1"/>
            <p:nvPr/>
          </p:nvSpPr>
          <p:spPr>
            <a:xfrm>
              <a:off x="5213395" y="1013176"/>
              <a:ext cx="60495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>
                  <a:latin typeface="Arial"/>
                  <a:cs typeface="Arial"/>
                </a:rPr>
                <a:t>Ligand</a:t>
              </a:r>
              <a:endParaRPr lang="fr-FR" sz="1000" b="1" dirty="0">
                <a:latin typeface="Arial"/>
                <a:cs typeface="Arial"/>
              </a:endParaRPr>
            </a:p>
          </p:txBody>
        </p:sp>
        <p:cxnSp>
          <p:nvCxnSpPr>
            <p:cNvPr id="113" name="Connecteur droit avec flèche 112"/>
            <p:cNvCxnSpPr/>
            <p:nvPr/>
          </p:nvCxnSpPr>
          <p:spPr>
            <a:xfrm flipH="1">
              <a:off x="4818411" y="1179326"/>
              <a:ext cx="469147" cy="80071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cteur droit avec flèche 114"/>
            <p:cNvCxnSpPr/>
            <p:nvPr/>
          </p:nvCxnSpPr>
          <p:spPr>
            <a:xfrm flipH="1">
              <a:off x="4785593" y="1546590"/>
              <a:ext cx="471331" cy="34541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ZoneTexte 14"/>
          <p:cNvSpPr txBox="1"/>
          <p:nvPr/>
        </p:nvSpPr>
        <p:spPr>
          <a:xfrm>
            <a:off x="2273441" y="550333"/>
            <a:ext cx="6834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>
                <a:latin typeface="Arial"/>
                <a:cs typeface="Arial"/>
              </a:rPr>
              <a:t>Figure 2</a:t>
            </a:r>
            <a:endParaRPr lang="fr-FR" sz="10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92486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96</Words>
  <Application>Microsoft Macintosh PowerPoint</Application>
  <PresentationFormat>Présentation à l'écran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Dominique</dc:creator>
  <cp:lastModifiedBy>Dominique</cp:lastModifiedBy>
  <cp:revision>12</cp:revision>
  <cp:lastPrinted>2014-12-24T09:37:54Z</cp:lastPrinted>
  <dcterms:created xsi:type="dcterms:W3CDTF">2014-12-23T15:07:51Z</dcterms:created>
  <dcterms:modified xsi:type="dcterms:W3CDTF">2014-12-24T09:37:54Z</dcterms:modified>
</cp:coreProperties>
</file>