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2280" y="1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5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66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49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6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61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2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7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94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47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56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0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D328-239B-A54F-B82B-7A244A13E53B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ADC90-3AD5-664C-957E-9339F14CE5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58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ZoneTexte 528"/>
          <p:cNvSpPr txBox="1"/>
          <p:nvPr/>
        </p:nvSpPr>
        <p:spPr>
          <a:xfrm>
            <a:off x="829733" y="641436"/>
            <a:ext cx="683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latin typeface="Arial"/>
                <a:cs typeface="Arial"/>
              </a:rPr>
              <a:t>Figure 1</a:t>
            </a:r>
            <a:endParaRPr lang="fr-FR" sz="1000" b="1" dirty="0">
              <a:latin typeface="Arial"/>
              <a:cs typeface="Arial"/>
            </a:endParaRPr>
          </a:p>
        </p:txBody>
      </p:sp>
      <p:grpSp>
        <p:nvGrpSpPr>
          <p:cNvPr id="59" name="Grouper 58"/>
          <p:cNvGrpSpPr/>
          <p:nvPr/>
        </p:nvGrpSpPr>
        <p:grpSpPr>
          <a:xfrm>
            <a:off x="2327780" y="1386019"/>
            <a:ext cx="6076752" cy="4011075"/>
            <a:chOff x="2327780" y="1386019"/>
            <a:chExt cx="6076752" cy="4011075"/>
          </a:xfrm>
        </p:grpSpPr>
        <p:cxnSp>
          <p:nvCxnSpPr>
            <p:cNvPr id="295" name="Connecteur droit 294"/>
            <p:cNvCxnSpPr/>
            <p:nvPr/>
          </p:nvCxnSpPr>
          <p:spPr>
            <a:xfrm flipH="1">
              <a:off x="4864944" y="3629716"/>
              <a:ext cx="9770" cy="94228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er 101"/>
            <p:cNvGrpSpPr/>
            <p:nvPr/>
          </p:nvGrpSpPr>
          <p:grpSpPr>
            <a:xfrm>
              <a:off x="4258949" y="3079826"/>
              <a:ext cx="597169" cy="292275"/>
              <a:chOff x="2794000" y="764133"/>
              <a:chExt cx="597169" cy="292275"/>
            </a:xfrm>
          </p:grpSpPr>
          <p:grpSp>
            <p:nvGrpSpPr>
              <p:cNvPr id="9" name="Grouper 8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5" name="Ellipse 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" name="Forme libre 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" name="Forme libre 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" name="Grouper 9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11" name="Ellipse 1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" name="Forme libre 1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" name="Forme libre 1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" name="Grouper 13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15" name="Ellipse 1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" name="Forme libre 1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" name="Forme libre 1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" name="Grouper 17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19" name="Ellipse 1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" name="Forme libre 1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" name="Forme libre 2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" name="Grouper 21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23" name="Ellipse 2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" name="Forme libre 2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" name="Forme libre 2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" name="Grouper 25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27" name="Ellipse 2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" name="Forme libre 2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9" name="Forme libre 2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0" name="Grouper 29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31" name="Ellipse 3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2" name="Forme libre 3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3" name="Forme libre 3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4" name="Grouper 33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35" name="Ellipse 3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" name="Forme libre 3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" name="Forme libre 3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" name="Grouper 37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39" name="Ellipse 3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" name="Forme libre 3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" name="Forme libre 4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2" name="Grouper 41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43" name="Ellipse 4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" name="Forme libre 4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" name="Forme libre 4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03" name="Grouper 102"/>
            <p:cNvGrpSpPr/>
            <p:nvPr/>
          </p:nvGrpSpPr>
          <p:grpSpPr>
            <a:xfrm flipV="1">
              <a:off x="4902033" y="3294931"/>
              <a:ext cx="597169" cy="292275"/>
              <a:chOff x="2794000" y="764133"/>
              <a:chExt cx="597169" cy="292275"/>
            </a:xfrm>
          </p:grpSpPr>
          <p:grpSp>
            <p:nvGrpSpPr>
              <p:cNvPr id="104" name="Grouper 103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141" name="Ellipse 14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" name="Forme libre 14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" name="Forme libre 14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5" name="Grouper 104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138" name="Ellipse 137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9" name="Forme libre 138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" name="Forme libre 139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" name="Grouper 105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135" name="Ellipse 13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" name="Forme libre 13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" name="Forme libre 13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7" name="Grouper 106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132" name="Ellipse 131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" name="Forme libre 132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" name="Forme libre 133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8" name="Grouper 107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129" name="Ellipse 12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" name="Forme libre 12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" name="Forme libre 13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9" name="Grouper 108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126" name="Ellipse 125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" name="Forme libre 12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8" name="Forme libre 12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0" name="Grouper 109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123" name="Ellipse 12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" name="Forme libre 12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" name="Forme libre 12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1" name="Grouper 110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120" name="Ellipse 119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" name="Forme libre 120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" name="Forme libre 121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2" name="Grouper 111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117" name="Ellipse 11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" name="Forme libre 11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" name="Forme libre 11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3" name="Grouper 112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114" name="Ellipse 113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" name="Forme libre 114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" name="Forme libre 115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44" name="Grouper 143"/>
            <p:cNvGrpSpPr/>
            <p:nvPr/>
          </p:nvGrpSpPr>
          <p:grpSpPr>
            <a:xfrm flipH="1" flipV="1">
              <a:off x="4244399" y="3306016"/>
              <a:ext cx="597169" cy="292275"/>
              <a:chOff x="2794000" y="764133"/>
              <a:chExt cx="597169" cy="292275"/>
            </a:xfrm>
          </p:grpSpPr>
          <p:grpSp>
            <p:nvGrpSpPr>
              <p:cNvPr id="145" name="Grouper 144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182" name="Ellipse 181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3" name="Forme libre 182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4" name="Forme libre 183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6" name="Grouper 145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179" name="Ellipse 17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" name="Forme libre 17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" name="Forme libre 18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7" name="Grouper 146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176" name="Ellipse 175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" name="Forme libre 17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" name="Forme libre 17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8" name="Grouper 147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173" name="Ellipse 17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" name="Forme libre 17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" name="Forme libre 17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9" name="Grouper 148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170" name="Ellipse 169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" name="Forme libre 170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2" name="Forme libre 171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0" name="Grouper 149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167" name="Ellipse 16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" name="Forme libre 16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" name="Forme libre 16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1" name="Grouper 150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164" name="Ellipse 163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" name="Forme libre 164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" name="Forme libre 165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2" name="Grouper 151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161" name="Ellipse 16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2" name="Forme libre 16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" name="Forme libre 16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3" name="Grouper 152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158" name="Ellipse 157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9" name="Forme libre 158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0" name="Forme libre 159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4" name="Grouper 153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155" name="Ellipse 15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6" name="Forme libre 15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7" name="Forme libre 15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26" name="Grouper 225"/>
            <p:cNvGrpSpPr/>
            <p:nvPr/>
          </p:nvGrpSpPr>
          <p:grpSpPr>
            <a:xfrm flipH="1">
              <a:off x="4934104" y="3079826"/>
              <a:ext cx="597169" cy="292275"/>
              <a:chOff x="2794000" y="764133"/>
              <a:chExt cx="597169" cy="292275"/>
            </a:xfrm>
          </p:grpSpPr>
          <p:grpSp>
            <p:nvGrpSpPr>
              <p:cNvPr id="227" name="Grouper 226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264" name="Ellipse 263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" name="Forme libre 264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" name="Forme libre 265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" name="Grouper 227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261" name="Ellipse 26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" name="Forme libre 26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" name="Forme libre 26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9" name="Grouper 228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258" name="Ellipse 257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" name="Forme libre 258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" name="Forme libre 259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0" name="Grouper 229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255" name="Ellipse 25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" name="Forme libre 25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" name="Forme libre 25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1" name="Grouper 230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252" name="Ellipse 251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" name="Forme libre 252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" name="Forme libre 253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2" name="Grouper 231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249" name="Ellipse 24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0" name="Forme libre 24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" name="Forme libre 25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3" name="Grouper 232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246" name="Ellipse 245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" name="Forme libre 24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" name="Forme libre 24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4" name="Grouper 233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243" name="Ellipse 24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" name="Forme libre 24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" name="Forme libre 24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5" name="Grouper 234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240" name="Ellipse 239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" name="Forme libre 240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" name="Forme libre 241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6" name="Grouper 235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237" name="Ellipse 23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" name="Forme libre 23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9" name="Forme libre 23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88" name="Grouper 287"/>
            <p:cNvGrpSpPr/>
            <p:nvPr/>
          </p:nvGrpSpPr>
          <p:grpSpPr>
            <a:xfrm>
              <a:off x="4800061" y="2503982"/>
              <a:ext cx="341002" cy="739975"/>
              <a:chOff x="6832325" y="1052069"/>
              <a:chExt cx="341002" cy="739975"/>
            </a:xfrm>
          </p:grpSpPr>
          <p:sp>
            <p:nvSpPr>
              <p:cNvPr id="268" name="Rectangle 267"/>
              <p:cNvSpPr/>
              <p:nvPr/>
            </p:nvSpPr>
            <p:spPr>
              <a:xfrm rot="5400000">
                <a:off x="6825806" y="1061036"/>
                <a:ext cx="3564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600" b="1" i="0" dirty="0" err="1" smtClean="0">
                    <a:solidFill>
                      <a:srgbClr val="558ED5"/>
                    </a:solidFill>
                    <a:latin typeface="Lucida Grande"/>
                    <a:ea typeface="Lucida Grande"/>
                    <a:cs typeface="Lucida Grande"/>
                  </a:rPr>
                  <a:t>Ω</a:t>
                </a:r>
                <a:endParaRPr lang="fr-FR" sz="1600" dirty="0">
                  <a:solidFill>
                    <a:srgbClr val="558ED5"/>
                  </a:solidFill>
                </a:endParaRPr>
              </a:p>
            </p:txBody>
          </p:sp>
          <p:sp>
            <p:nvSpPr>
              <p:cNvPr id="269" name="Rectangle 268"/>
              <p:cNvSpPr/>
              <p:nvPr/>
            </p:nvSpPr>
            <p:spPr>
              <a:xfrm rot="5400000">
                <a:off x="6709074" y="1327792"/>
                <a:ext cx="58995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600" b="1" i="0" dirty="0" err="1" smtClean="0">
                    <a:solidFill>
                      <a:srgbClr val="558ED5"/>
                    </a:solidFill>
                    <a:latin typeface="Lucida Grande"/>
                    <a:ea typeface="Lucida Grande"/>
                    <a:cs typeface="Lucida Grande"/>
                  </a:rPr>
                  <a:t>Ω</a:t>
                </a:r>
                <a:endParaRPr lang="fr-FR" sz="1600" dirty="0">
                  <a:solidFill>
                    <a:srgbClr val="558ED5"/>
                  </a:solidFill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 rot="5400000">
                <a:off x="6823358" y="1362659"/>
                <a:ext cx="3564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600" b="1" i="0" dirty="0" err="1" smtClean="0">
                    <a:solidFill>
                      <a:srgbClr val="558ED5"/>
                    </a:solidFill>
                    <a:latin typeface="Lucida Grande"/>
                    <a:ea typeface="Lucida Grande"/>
                    <a:cs typeface="Lucida Grande"/>
                  </a:rPr>
                  <a:t>Ω</a:t>
                </a:r>
                <a:endParaRPr lang="fr-FR" sz="1600" dirty="0">
                  <a:solidFill>
                    <a:srgbClr val="558ED5"/>
                  </a:solidFill>
                </a:endParaRPr>
              </a:p>
            </p:txBody>
          </p:sp>
        </p:grpSp>
        <p:cxnSp>
          <p:nvCxnSpPr>
            <p:cNvPr id="281" name="Connecteur droit 280"/>
            <p:cNvCxnSpPr/>
            <p:nvPr/>
          </p:nvCxnSpPr>
          <p:spPr>
            <a:xfrm>
              <a:off x="4902834" y="1632240"/>
              <a:ext cx="0" cy="9842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Ellipse 282"/>
            <p:cNvSpPr/>
            <p:nvPr/>
          </p:nvSpPr>
          <p:spPr>
            <a:xfrm>
              <a:off x="4849971" y="1753332"/>
              <a:ext cx="97093" cy="491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5" name="Ellipse 284"/>
            <p:cNvSpPr/>
            <p:nvPr/>
          </p:nvSpPr>
          <p:spPr>
            <a:xfrm>
              <a:off x="4844738" y="2322542"/>
              <a:ext cx="107558" cy="18626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1" name="Connecteur droit 290"/>
            <p:cNvCxnSpPr/>
            <p:nvPr/>
          </p:nvCxnSpPr>
          <p:spPr>
            <a:xfrm>
              <a:off x="4897190" y="3042403"/>
              <a:ext cx="4504" cy="1590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Forme libre 293"/>
            <p:cNvSpPr/>
            <p:nvPr/>
          </p:nvSpPr>
          <p:spPr>
            <a:xfrm>
              <a:off x="4845400" y="3198919"/>
              <a:ext cx="57415" cy="474133"/>
            </a:xfrm>
            <a:custGeom>
              <a:avLst/>
              <a:gdLst>
                <a:gd name="connsiteX0" fmla="*/ 56445 w 57415"/>
                <a:gd name="connsiteY0" fmla="*/ 0 h 474133"/>
                <a:gd name="connsiteX1" fmla="*/ 39511 w 57415"/>
                <a:gd name="connsiteY1" fmla="*/ 56444 h 474133"/>
                <a:gd name="connsiteX2" fmla="*/ 22578 w 57415"/>
                <a:gd name="connsiteY2" fmla="*/ 62089 h 474133"/>
                <a:gd name="connsiteX3" fmla="*/ 11289 w 57415"/>
                <a:gd name="connsiteY3" fmla="*/ 79022 h 474133"/>
                <a:gd name="connsiteX4" fmla="*/ 39511 w 57415"/>
                <a:gd name="connsiteY4" fmla="*/ 112889 h 474133"/>
                <a:gd name="connsiteX5" fmla="*/ 50800 w 57415"/>
                <a:gd name="connsiteY5" fmla="*/ 129822 h 474133"/>
                <a:gd name="connsiteX6" fmla="*/ 50800 w 57415"/>
                <a:gd name="connsiteY6" fmla="*/ 197555 h 474133"/>
                <a:gd name="connsiteX7" fmla="*/ 39511 w 57415"/>
                <a:gd name="connsiteY7" fmla="*/ 214489 h 474133"/>
                <a:gd name="connsiteX8" fmla="*/ 16934 w 57415"/>
                <a:gd name="connsiteY8" fmla="*/ 225778 h 474133"/>
                <a:gd name="connsiteX9" fmla="*/ 0 w 57415"/>
                <a:gd name="connsiteY9" fmla="*/ 237066 h 474133"/>
                <a:gd name="connsiteX10" fmla="*/ 5645 w 57415"/>
                <a:gd name="connsiteY10" fmla="*/ 265289 h 474133"/>
                <a:gd name="connsiteX11" fmla="*/ 22578 w 57415"/>
                <a:gd name="connsiteY11" fmla="*/ 270933 h 474133"/>
                <a:gd name="connsiteX12" fmla="*/ 39511 w 57415"/>
                <a:gd name="connsiteY12" fmla="*/ 282222 h 474133"/>
                <a:gd name="connsiteX13" fmla="*/ 45156 w 57415"/>
                <a:gd name="connsiteY13" fmla="*/ 344311 h 474133"/>
                <a:gd name="connsiteX14" fmla="*/ 33867 w 57415"/>
                <a:gd name="connsiteY14" fmla="*/ 361244 h 474133"/>
                <a:gd name="connsiteX15" fmla="*/ 16934 w 57415"/>
                <a:gd name="connsiteY15" fmla="*/ 372533 h 474133"/>
                <a:gd name="connsiteX16" fmla="*/ 22578 w 57415"/>
                <a:gd name="connsiteY16" fmla="*/ 395111 h 474133"/>
                <a:gd name="connsiteX17" fmla="*/ 33867 w 57415"/>
                <a:gd name="connsiteY17" fmla="*/ 412044 h 474133"/>
                <a:gd name="connsiteX18" fmla="*/ 28223 w 57415"/>
                <a:gd name="connsiteY18" fmla="*/ 474133 h 47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415" h="474133">
                  <a:moveTo>
                    <a:pt x="56445" y="0"/>
                  </a:moveTo>
                  <a:cubicBezTo>
                    <a:pt x="53974" y="17292"/>
                    <a:pt x="56072" y="43195"/>
                    <a:pt x="39511" y="56444"/>
                  </a:cubicBezTo>
                  <a:cubicBezTo>
                    <a:pt x="34865" y="60161"/>
                    <a:pt x="28222" y="60207"/>
                    <a:pt x="22578" y="62089"/>
                  </a:cubicBezTo>
                  <a:cubicBezTo>
                    <a:pt x="18815" y="67733"/>
                    <a:pt x="11289" y="72238"/>
                    <a:pt x="11289" y="79022"/>
                  </a:cubicBezTo>
                  <a:cubicBezTo>
                    <a:pt x="11289" y="98119"/>
                    <a:pt x="27124" y="104631"/>
                    <a:pt x="39511" y="112889"/>
                  </a:cubicBezTo>
                  <a:cubicBezTo>
                    <a:pt x="43274" y="118533"/>
                    <a:pt x="47766" y="123755"/>
                    <a:pt x="50800" y="129822"/>
                  </a:cubicBezTo>
                  <a:cubicBezTo>
                    <a:pt x="61838" y="151897"/>
                    <a:pt x="57088" y="172402"/>
                    <a:pt x="50800" y="197555"/>
                  </a:cubicBezTo>
                  <a:cubicBezTo>
                    <a:pt x="49155" y="204136"/>
                    <a:pt x="44722" y="210146"/>
                    <a:pt x="39511" y="214489"/>
                  </a:cubicBezTo>
                  <a:cubicBezTo>
                    <a:pt x="33047" y="219876"/>
                    <a:pt x="24239" y="221604"/>
                    <a:pt x="16934" y="225778"/>
                  </a:cubicBezTo>
                  <a:cubicBezTo>
                    <a:pt x="11044" y="229144"/>
                    <a:pt x="5645" y="233303"/>
                    <a:pt x="0" y="237066"/>
                  </a:cubicBezTo>
                  <a:cubicBezTo>
                    <a:pt x="1882" y="246474"/>
                    <a:pt x="323" y="257306"/>
                    <a:pt x="5645" y="265289"/>
                  </a:cubicBezTo>
                  <a:cubicBezTo>
                    <a:pt x="8945" y="270239"/>
                    <a:pt x="17257" y="268272"/>
                    <a:pt x="22578" y="270933"/>
                  </a:cubicBezTo>
                  <a:cubicBezTo>
                    <a:pt x="28646" y="273967"/>
                    <a:pt x="33867" y="278459"/>
                    <a:pt x="39511" y="282222"/>
                  </a:cubicBezTo>
                  <a:cubicBezTo>
                    <a:pt x="49759" y="312965"/>
                    <a:pt x="56419" y="314276"/>
                    <a:pt x="45156" y="344311"/>
                  </a:cubicBezTo>
                  <a:cubicBezTo>
                    <a:pt x="42774" y="350663"/>
                    <a:pt x="38664" y="356447"/>
                    <a:pt x="33867" y="361244"/>
                  </a:cubicBezTo>
                  <a:cubicBezTo>
                    <a:pt x="29070" y="366041"/>
                    <a:pt x="22578" y="368770"/>
                    <a:pt x="16934" y="372533"/>
                  </a:cubicBezTo>
                  <a:cubicBezTo>
                    <a:pt x="-3061" y="402525"/>
                    <a:pt x="3951" y="380209"/>
                    <a:pt x="22578" y="395111"/>
                  </a:cubicBezTo>
                  <a:cubicBezTo>
                    <a:pt x="27875" y="399349"/>
                    <a:pt x="30104" y="406400"/>
                    <a:pt x="33867" y="412044"/>
                  </a:cubicBezTo>
                  <a:cubicBezTo>
                    <a:pt x="25029" y="447399"/>
                    <a:pt x="28223" y="426864"/>
                    <a:pt x="28223" y="474133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9" name="ZoneTexte 308"/>
            <p:cNvSpPr txBox="1"/>
            <p:nvPr/>
          </p:nvSpPr>
          <p:spPr>
            <a:xfrm>
              <a:off x="4766090" y="1386019"/>
              <a:ext cx="2772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N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310" name="ZoneTexte 309"/>
            <p:cNvSpPr txBox="1"/>
            <p:nvPr/>
          </p:nvSpPr>
          <p:spPr>
            <a:xfrm>
              <a:off x="4733983" y="4546189"/>
              <a:ext cx="2917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C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311" name="ZoneTexte 310"/>
            <p:cNvSpPr txBox="1"/>
            <p:nvPr/>
          </p:nvSpPr>
          <p:spPr>
            <a:xfrm>
              <a:off x="2661293" y="3563293"/>
              <a:ext cx="1303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 smtClean="0">
                  <a:latin typeface="Arial"/>
                  <a:cs typeface="Arial"/>
                </a:rPr>
                <a:t>Juxtamembrane</a:t>
              </a:r>
              <a:endParaRPr lang="fr-FR" sz="1000" b="1" dirty="0" smtClean="0">
                <a:latin typeface="Arial"/>
                <a:cs typeface="Arial"/>
              </a:endParaRPr>
            </a:p>
            <a:p>
              <a:pPr algn="ctr"/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domain</a:t>
              </a:r>
              <a:r>
                <a:rPr lang="fr-FR" sz="1000" b="1" dirty="0" smtClean="0">
                  <a:latin typeface="Arial"/>
                  <a:cs typeface="Arial"/>
                </a:rPr>
                <a:t> (40-80 </a:t>
              </a:r>
              <a:r>
                <a:rPr lang="fr-FR" sz="1000" b="1" dirty="0" err="1" smtClean="0">
                  <a:latin typeface="Arial"/>
                  <a:cs typeface="Arial"/>
                </a:rPr>
                <a:t>aa</a:t>
              </a:r>
              <a:r>
                <a:rPr lang="fr-FR" sz="1000" b="1" dirty="0" smtClean="0">
                  <a:latin typeface="Arial"/>
                  <a:cs typeface="Arial"/>
                </a:rPr>
                <a:t>)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312" name="ZoneTexte 311"/>
            <p:cNvSpPr txBox="1"/>
            <p:nvPr/>
          </p:nvSpPr>
          <p:spPr>
            <a:xfrm>
              <a:off x="2507739" y="3148117"/>
              <a:ext cx="16209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smtClean="0">
                  <a:latin typeface="Symbol" charset="2"/>
                  <a:cs typeface="Symbol" charset="2"/>
                </a:rPr>
                <a:t>a</a:t>
              </a:r>
              <a:r>
                <a:rPr lang="fr-FR" sz="1000" b="1" dirty="0" smtClean="0">
                  <a:latin typeface="Arial"/>
                  <a:cs typeface="Arial"/>
                </a:rPr>
                <a:t>-</a:t>
              </a:r>
              <a:r>
                <a:rPr lang="fr-FR" sz="1000" b="1" dirty="0" err="1" smtClean="0">
                  <a:latin typeface="Arial"/>
                  <a:cs typeface="Arial"/>
                </a:rPr>
                <a:t>Helix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transmembrane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</a:p>
            <a:p>
              <a:pPr algn="ctr"/>
              <a:r>
                <a:rPr lang="fr-FR" sz="1000" b="1" dirty="0" err="1" smtClean="0">
                  <a:latin typeface="Arial"/>
                  <a:cs typeface="Arial"/>
                </a:rPr>
                <a:t>domain</a:t>
              </a:r>
              <a:r>
                <a:rPr lang="fr-FR" sz="1000" b="1" dirty="0" smtClean="0">
                  <a:latin typeface="Arial"/>
                  <a:cs typeface="Arial"/>
                </a:rPr>
                <a:t> (20 </a:t>
              </a:r>
              <a:r>
                <a:rPr lang="fr-FR" sz="1000" b="1" dirty="0" err="1" smtClean="0">
                  <a:latin typeface="Arial"/>
                  <a:cs typeface="Arial"/>
                </a:rPr>
                <a:t>aa</a:t>
              </a:r>
              <a:r>
                <a:rPr lang="fr-FR" sz="1000" b="1" dirty="0" smtClean="0">
                  <a:latin typeface="Arial"/>
                  <a:cs typeface="Arial"/>
                </a:rPr>
                <a:t>)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314" name="Accolade ouvrante 313"/>
            <p:cNvSpPr/>
            <p:nvPr/>
          </p:nvSpPr>
          <p:spPr>
            <a:xfrm>
              <a:off x="4514489" y="1617460"/>
              <a:ext cx="178722" cy="1410163"/>
            </a:xfrm>
            <a:prstGeom prst="leftBrac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5" name="ZoneTexte 314"/>
            <p:cNvSpPr txBox="1"/>
            <p:nvPr/>
          </p:nvSpPr>
          <p:spPr>
            <a:xfrm>
              <a:off x="5018640" y="2173662"/>
              <a:ext cx="4554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ECD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316" name="ZoneTexte 315"/>
            <p:cNvSpPr txBox="1"/>
            <p:nvPr/>
          </p:nvSpPr>
          <p:spPr>
            <a:xfrm>
              <a:off x="5102022" y="3183168"/>
              <a:ext cx="462436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TMD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317" name="ZoneTexte 316"/>
            <p:cNvSpPr txBox="1"/>
            <p:nvPr/>
          </p:nvSpPr>
          <p:spPr>
            <a:xfrm>
              <a:off x="5088882" y="3926627"/>
              <a:ext cx="4055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latin typeface="Arial"/>
                  <a:cs typeface="Arial"/>
                </a:rPr>
                <a:t>ICD</a:t>
              </a:r>
              <a:endParaRPr lang="fr-FR" sz="1000" b="1" dirty="0">
                <a:latin typeface="Arial"/>
                <a:cs typeface="Arial"/>
              </a:endParaRPr>
            </a:p>
          </p:txBody>
        </p:sp>
        <p:cxnSp>
          <p:nvCxnSpPr>
            <p:cNvPr id="319" name="Connecteur droit 318"/>
            <p:cNvCxnSpPr/>
            <p:nvPr/>
          </p:nvCxnSpPr>
          <p:spPr>
            <a:xfrm>
              <a:off x="4133489" y="3363566"/>
              <a:ext cx="736600" cy="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onnecteur droit 320"/>
            <p:cNvCxnSpPr/>
            <p:nvPr/>
          </p:nvCxnSpPr>
          <p:spPr>
            <a:xfrm flipV="1">
              <a:off x="4041067" y="3629716"/>
              <a:ext cx="803671" cy="45851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Accolade ouvrante 322"/>
            <p:cNvSpPr/>
            <p:nvPr/>
          </p:nvSpPr>
          <p:spPr>
            <a:xfrm>
              <a:off x="4640749" y="3781305"/>
              <a:ext cx="154368" cy="697695"/>
            </a:xfrm>
            <a:prstGeom prst="leftBrac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6" name="ZoneTexte 325"/>
            <p:cNvSpPr txBox="1"/>
            <p:nvPr/>
          </p:nvSpPr>
          <p:spPr>
            <a:xfrm>
              <a:off x="3433165" y="3903610"/>
              <a:ext cx="1144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smtClean="0">
                  <a:latin typeface="Arial"/>
                  <a:cs typeface="Arial"/>
                </a:rPr>
                <a:t>Tyrosine kinase</a:t>
              </a:r>
            </a:p>
            <a:p>
              <a:pPr algn="ctr"/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domains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327" name="ZoneTexte 326"/>
            <p:cNvSpPr txBox="1"/>
            <p:nvPr/>
          </p:nvSpPr>
          <p:spPr>
            <a:xfrm>
              <a:off x="2327780" y="1856384"/>
              <a:ext cx="2184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000" b="1" dirty="0" smtClean="0">
                  <a:latin typeface="Arial"/>
                  <a:cs typeface="Arial"/>
                </a:rPr>
                <a:t>Variable </a:t>
              </a:r>
              <a:r>
                <a:rPr lang="fr-FR" sz="1000" b="1" dirty="0" err="1" smtClean="0">
                  <a:latin typeface="Arial"/>
                  <a:cs typeface="Arial"/>
                </a:rPr>
                <a:t>domains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composed</a:t>
              </a:r>
              <a:r>
                <a:rPr lang="fr-FR" sz="1000" b="1" dirty="0" smtClean="0">
                  <a:latin typeface="Arial"/>
                  <a:cs typeface="Arial"/>
                </a:rPr>
                <a:t> by an </a:t>
              </a:r>
              <a:r>
                <a:rPr lang="fr-FR" sz="1000" b="1" dirty="0" err="1" smtClean="0">
                  <a:latin typeface="Arial"/>
                  <a:cs typeface="Arial"/>
                </a:rPr>
                <a:t>acidic</a:t>
              </a:r>
              <a:r>
                <a:rPr lang="fr-FR" sz="1000" b="1" dirty="0" smtClean="0">
                  <a:latin typeface="Arial"/>
                  <a:cs typeface="Arial"/>
                </a:rPr>
                <a:t> box or </a:t>
              </a:r>
              <a:r>
                <a:rPr lang="fr-FR" sz="1000" b="1" dirty="0" err="1" smtClean="0">
                  <a:latin typeface="Arial"/>
                  <a:cs typeface="Arial"/>
                </a:rPr>
                <a:t>cadherin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like</a:t>
              </a:r>
              <a:r>
                <a:rPr lang="fr-FR" sz="1000" b="1" dirty="0" smtClean="0">
                  <a:latin typeface="Arial"/>
                  <a:cs typeface="Arial"/>
                </a:rPr>
                <a:t>- or </a:t>
              </a:r>
              <a:r>
                <a:rPr lang="fr-FR" sz="1000" b="1" dirty="0" err="1" smtClean="0">
                  <a:latin typeface="Arial"/>
                  <a:cs typeface="Arial"/>
                </a:rPr>
                <a:t>cysteine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rich</a:t>
              </a:r>
              <a:r>
                <a:rPr lang="fr-FR" sz="1000" b="1" dirty="0" smtClean="0">
                  <a:latin typeface="Arial"/>
                  <a:cs typeface="Arial"/>
                </a:rPr>
                <a:t>- or </a:t>
              </a:r>
              <a:r>
                <a:rPr lang="fr-FR" sz="1000" b="1" dirty="0" err="1" smtClean="0">
                  <a:latin typeface="Arial"/>
                  <a:cs typeface="Arial"/>
                </a:rPr>
                <a:t>discoidine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like</a:t>
              </a:r>
              <a:r>
                <a:rPr lang="fr-FR" sz="1000" b="1" dirty="0" smtClean="0">
                  <a:latin typeface="Arial"/>
                  <a:cs typeface="Arial"/>
                </a:rPr>
                <a:t>- EGF </a:t>
              </a:r>
              <a:r>
                <a:rPr lang="fr-FR" sz="1000" b="1" dirty="0" err="1" smtClean="0">
                  <a:latin typeface="Arial"/>
                  <a:cs typeface="Arial"/>
                </a:rPr>
                <a:t>like</a:t>
              </a:r>
              <a:r>
                <a:rPr lang="fr-FR" sz="1000" b="1" dirty="0" smtClean="0">
                  <a:latin typeface="Arial"/>
                  <a:cs typeface="Arial"/>
                </a:rPr>
                <a:t>- or </a:t>
              </a:r>
              <a:r>
                <a:rPr lang="fr-FR" sz="1000" b="1" dirty="0" err="1" smtClean="0">
                  <a:latin typeface="Arial"/>
                  <a:cs typeface="Arial"/>
                </a:rPr>
                <a:t>fibronectin</a:t>
              </a:r>
              <a:r>
                <a:rPr lang="fr-FR" sz="1000" b="1" dirty="0" smtClean="0">
                  <a:latin typeface="Arial"/>
                  <a:cs typeface="Arial"/>
                </a:rPr>
                <a:t> type III </a:t>
              </a:r>
              <a:r>
                <a:rPr lang="fr-FR" sz="1000" b="1" dirty="0" err="1" smtClean="0">
                  <a:latin typeface="Arial"/>
                  <a:cs typeface="Arial"/>
                </a:rPr>
                <a:t>like</a:t>
              </a:r>
              <a:r>
                <a:rPr lang="fr-FR" sz="1000" b="1" dirty="0">
                  <a:latin typeface="Arial"/>
                  <a:cs typeface="Arial"/>
                </a:rPr>
                <a:t>-</a:t>
              </a:r>
              <a:r>
                <a:rPr lang="fr-FR" sz="1000" b="1" dirty="0" smtClean="0">
                  <a:latin typeface="Arial"/>
                  <a:cs typeface="Arial"/>
                </a:rPr>
                <a:t> or </a:t>
              </a:r>
              <a:r>
                <a:rPr lang="fr-FR" sz="1000" b="1" dirty="0" err="1" smtClean="0">
                  <a:latin typeface="Arial"/>
                  <a:cs typeface="Arial"/>
                </a:rPr>
                <a:t>Ig</a:t>
              </a:r>
              <a:r>
                <a:rPr lang="fr-FR" sz="1000" b="1" dirty="0" smtClean="0">
                  <a:latin typeface="Arial"/>
                  <a:cs typeface="Arial"/>
                </a:rPr>
                <a:t>- or </a:t>
              </a:r>
              <a:r>
                <a:rPr lang="fr-FR" sz="1000" b="1" dirty="0" err="1" smtClean="0">
                  <a:latin typeface="Arial"/>
                  <a:cs typeface="Arial"/>
                </a:rPr>
                <a:t>kringle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like</a:t>
              </a:r>
              <a:r>
                <a:rPr lang="fr-FR" sz="1000" b="1" dirty="0" smtClean="0">
                  <a:latin typeface="Arial"/>
                  <a:cs typeface="Arial"/>
                </a:rPr>
                <a:t>- or </a:t>
              </a:r>
              <a:r>
                <a:rPr lang="fr-FR" sz="1000" b="1" dirty="0" err="1" smtClean="0">
                  <a:latin typeface="Arial"/>
                  <a:cs typeface="Arial"/>
                </a:rPr>
                <a:t>leucin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rich-domains</a:t>
              </a:r>
              <a:endParaRPr lang="fr-FR" sz="1000" b="1" dirty="0">
                <a:latin typeface="Arial"/>
                <a:cs typeface="Arial"/>
              </a:endParaRPr>
            </a:p>
          </p:txBody>
        </p:sp>
        <p:grpSp>
          <p:nvGrpSpPr>
            <p:cNvPr id="329" name="Grouper 328"/>
            <p:cNvGrpSpPr/>
            <p:nvPr/>
          </p:nvGrpSpPr>
          <p:grpSpPr>
            <a:xfrm>
              <a:off x="5524633" y="3079399"/>
              <a:ext cx="597169" cy="292275"/>
              <a:chOff x="2794000" y="764133"/>
              <a:chExt cx="597169" cy="292275"/>
            </a:xfrm>
          </p:grpSpPr>
          <p:grpSp>
            <p:nvGrpSpPr>
              <p:cNvPr id="330" name="Grouper 329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367" name="Ellipse 36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8" name="Forme libre 36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9" name="Forme libre 36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1" name="Grouper 330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364" name="Ellipse 363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5" name="Forme libre 364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6" name="Forme libre 365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2" name="Grouper 331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361" name="Ellipse 36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2" name="Forme libre 36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3" name="Forme libre 36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3" name="Grouper 332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358" name="Ellipse 357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9" name="Forme libre 358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0" name="Forme libre 359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4" name="Grouper 333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355" name="Ellipse 35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6" name="Forme libre 35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7" name="Forme libre 35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5" name="Grouper 334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352" name="Ellipse 351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3" name="Forme libre 352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4" name="Forme libre 353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6" name="Grouper 335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349" name="Ellipse 34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0" name="Forme libre 34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1" name="Forme libre 35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7" name="Grouper 336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346" name="Ellipse 345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7" name="Forme libre 34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8" name="Forme libre 34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8" name="Grouper 337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343" name="Ellipse 34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4" name="Forme libre 34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5" name="Forme libre 34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39" name="Grouper 338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340" name="Ellipse 339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1" name="Forme libre 340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2" name="Forme libre 341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370" name="Grouper 369"/>
            <p:cNvGrpSpPr/>
            <p:nvPr/>
          </p:nvGrpSpPr>
          <p:grpSpPr>
            <a:xfrm flipH="1" flipV="1">
              <a:off x="5511164" y="3321798"/>
              <a:ext cx="597169" cy="292275"/>
              <a:chOff x="2794000" y="764133"/>
              <a:chExt cx="597169" cy="292275"/>
            </a:xfrm>
          </p:grpSpPr>
          <p:grpSp>
            <p:nvGrpSpPr>
              <p:cNvPr id="371" name="Grouper 370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408" name="Ellipse 407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9" name="Forme libre 408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0" name="Forme libre 409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2" name="Grouper 371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405" name="Ellipse 40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6" name="Forme libre 40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7" name="Forme libre 40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3" name="Grouper 372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402" name="Ellipse 401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3" name="Forme libre 402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4" name="Forme libre 403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4" name="Grouper 373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399" name="Ellipse 39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0" name="Forme libre 39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1" name="Forme libre 40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5" name="Grouper 374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396" name="Ellipse 395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7" name="Forme libre 39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8" name="Forme libre 39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6" name="Grouper 375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393" name="Ellipse 39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4" name="Forme libre 39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5" name="Forme libre 39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7" name="Grouper 376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390" name="Ellipse 389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1" name="Forme libre 390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2" name="Forme libre 391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8" name="Grouper 377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387" name="Ellipse 38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8" name="Forme libre 38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9" name="Forme libre 38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79" name="Grouper 378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384" name="Ellipse 383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5" name="Forme libre 384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6" name="Forme libre 385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0" name="Grouper 379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381" name="Ellipse 38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2" name="Forme libre 38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3" name="Forme libre 38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411" name="Grouper 410"/>
            <p:cNvGrpSpPr/>
            <p:nvPr/>
          </p:nvGrpSpPr>
          <p:grpSpPr>
            <a:xfrm flipV="1">
              <a:off x="6102714" y="3311937"/>
              <a:ext cx="597169" cy="292275"/>
              <a:chOff x="2794000" y="764133"/>
              <a:chExt cx="597169" cy="292275"/>
            </a:xfrm>
          </p:grpSpPr>
          <p:grpSp>
            <p:nvGrpSpPr>
              <p:cNvPr id="412" name="Grouper 411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449" name="Ellipse 44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0" name="Forme libre 44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1" name="Forme libre 45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13" name="Grouper 412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446" name="Ellipse 445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7" name="Forme libre 44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8" name="Forme libre 44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14" name="Grouper 413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443" name="Ellipse 44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4" name="Forme libre 44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5" name="Forme libre 44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15" name="Grouper 414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440" name="Ellipse 439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1" name="Forme libre 440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2" name="Forme libre 441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16" name="Grouper 415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437" name="Ellipse 43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8" name="Forme libre 43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9" name="Forme libre 43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17" name="Grouper 416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434" name="Ellipse 433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5" name="Forme libre 434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6" name="Forme libre 435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18" name="Grouper 417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431" name="Ellipse 43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2" name="Forme libre 43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3" name="Forme libre 43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19" name="Grouper 418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428" name="Ellipse 427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9" name="Forme libre 428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0" name="Forme libre 429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20" name="Grouper 419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425" name="Ellipse 42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6" name="Forme libre 42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7" name="Forme libre 42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21" name="Grouper 420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422" name="Ellipse 421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3" name="Forme libre 422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4" name="Forme libre 423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452" name="Grouper 451"/>
            <p:cNvGrpSpPr/>
            <p:nvPr/>
          </p:nvGrpSpPr>
          <p:grpSpPr>
            <a:xfrm flipH="1">
              <a:off x="6134785" y="3096832"/>
              <a:ext cx="597169" cy="292275"/>
              <a:chOff x="2794000" y="764133"/>
              <a:chExt cx="597169" cy="292275"/>
            </a:xfrm>
          </p:grpSpPr>
          <p:grpSp>
            <p:nvGrpSpPr>
              <p:cNvPr id="453" name="Grouper 452"/>
              <p:cNvGrpSpPr/>
              <p:nvPr/>
            </p:nvGrpSpPr>
            <p:grpSpPr>
              <a:xfrm>
                <a:off x="2794000" y="764133"/>
                <a:ext cx="59553" cy="251226"/>
                <a:chOff x="2794000" y="764133"/>
                <a:chExt cx="59553" cy="251226"/>
              </a:xfrm>
            </p:grpSpPr>
            <p:sp>
              <p:nvSpPr>
                <p:cNvPr id="490" name="Ellipse 489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1" name="Forme libre 490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2" name="Forme libre 491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4" name="Grouper 453"/>
              <p:cNvGrpSpPr/>
              <p:nvPr/>
            </p:nvGrpSpPr>
            <p:grpSpPr>
              <a:xfrm>
                <a:off x="2854744" y="770417"/>
                <a:ext cx="59553" cy="251226"/>
                <a:chOff x="2794000" y="764133"/>
                <a:chExt cx="59553" cy="251226"/>
              </a:xfrm>
            </p:grpSpPr>
            <p:sp>
              <p:nvSpPr>
                <p:cNvPr id="487" name="Ellipse 486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8" name="Forme libre 487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9" name="Forme libre 488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5" name="Grouper 454"/>
              <p:cNvGrpSpPr/>
              <p:nvPr/>
            </p:nvGrpSpPr>
            <p:grpSpPr>
              <a:xfrm>
                <a:off x="2915489" y="776962"/>
                <a:ext cx="59553" cy="251226"/>
                <a:chOff x="2794000" y="764133"/>
                <a:chExt cx="59553" cy="251226"/>
              </a:xfrm>
            </p:grpSpPr>
            <p:sp>
              <p:nvSpPr>
                <p:cNvPr id="484" name="Ellipse 483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5" name="Forme libre 484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6" name="Forme libre 485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6" name="Grouper 455"/>
              <p:cNvGrpSpPr/>
              <p:nvPr/>
            </p:nvGrpSpPr>
            <p:grpSpPr>
              <a:xfrm>
                <a:off x="2975716" y="771319"/>
                <a:ext cx="59553" cy="251226"/>
                <a:chOff x="2794000" y="764133"/>
                <a:chExt cx="59553" cy="251226"/>
              </a:xfrm>
            </p:grpSpPr>
            <p:sp>
              <p:nvSpPr>
                <p:cNvPr id="481" name="Ellipse 480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2" name="Forme libre 481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3" name="Forme libre 482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7" name="Grouper 456"/>
              <p:cNvGrpSpPr/>
              <p:nvPr/>
            </p:nvGrpSpPr>
            <p:grpSpPr>
              <a:xfrm>
                <a:off x="3033632" y="782347"/>
                <a:ext cx="59553" cy="251226"/>
                <a:chOff x="2794000" y="764133"/>
                <a:chExt cx="59553" cy="251226"/>
              </a:xfrm>
            </p:grpSpPr>
            <p:sp>
              <p:nvSpPr>
                <p:cNvPr id="478" name="Ellipse 477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9" name="Forme libre 478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0" name="Forme libre 479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8" name="Grouper 457"/>
              <p:cNvGrpSpPr/>
              <p:nvPr/>
            </p:nvGrpSpPr>
            <p:grpSpPr>
              <a:xfrm>
                <a:off x="3094376" y="800178"/>
                <a:ext cx="59553" cy="251226"/>
                <a:chOff x="2794000" y="764133"/>
                <a:chExt cx="59553" cy="251226"/>
              </a:xfrm>
            </p:grpSpPr>
            <p:sp>
              <p:nvSpPr>
                <p:cNvPr id="475" name="Ellipse 474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6" name="Forme libre 475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7" name="Forme libre 476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9" name="Grouper 458"/>
              <p:cNvGrpSpPr/>
              <p:nvPr/>
            </p:nvGrpSpPr>
            <p:grpSpPr>
              <a:xfrm>
                <a:off x="315229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472" name="Ellipse 471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3" name="Forme libre 472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4" name="Forme libre 473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60" name="Grouper 459"/>
              <p:cNvGrpSpPr/>
              <p:nvPr/>
            </p:nvGrpSpPr>
            <p:grpSpPr>
              <a:xfrm>
                <a:off x="3212519" y="793895"/>
                <a:ext cx="59553" cy="251226"/>
                <a:chOff x="2794000" y="764133"/>
                <a:chExt cx="59553" cy="251226"/>
              </a:xfrm>
            </p:grpSpPr>
            <p:sp>
              <p:nvSpPr>
                <p:cNvPr id="469" name="Ellipse 468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0" name="Forme libre 469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1" name="Forme libre 470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61" name="Grouper 460"/>
              <p:cNvGrpSpPr/>
              <p:nvPr/>
            </p:nvGrpSpPr>
            <p:grpSpPr>
              <a:xfrm>
                <a:off x="3267102" y="798898"/>
                <a:ext cx="59553" cy="251226"/>
                <a:chOff x="2794000" y="764133"/>
                <a:chExt cx="59553" cy="251226"/>
              </a:xfrm>
            </p:grpSpPr>
            <p:sp>
              <p:nvSpPr>
                <p:cNvPr id="466" name="Ellipse 465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7" name="Forme libre 466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8" name="Forme libre 467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62" name="Grouper 461"/>
              <p:cNvGrpSpPr/>
              <p:nvPr/>
            </p:nvGrpSpPr>
            <p:grpSpPr>
              <a:xfrm>
                <a:off x="3331616" y="805182"/>
                <a:ext cx="59553" cy="251226"/>
                <a:chOff x="2794000" y="764133"/>
                <a:chExt cx="59553" cy="251226"/>
              </a:xfrm>
            </p:grpSpPr>
            <p:sp>
              <p:nvSpPr>
                <p:cNvPr id="463" name="Ellipse 462"/>
                <p:cNvSpPr/>
                <p:nvPr/>
              </p:nvSpPr>
              <p:spPr>
                <a:xfrm rot="3600000">
                  <a:off x="2794238" y="767621"/>
                  <a:ext cx="62803" cy="5582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4" name="Forme libre 463"/>
                <p:cNvSpPr/>
                <p:nvPr/>
              </p:nvSpPr>
              <p:spPr>
                <a:xfrm>
                  <a:off x="2794000" y="812800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5" name="Forme libre 464"/>
                <p:cNvSpPr/>
                <p:nvPr/>
              </p:nvSpPr>
              <p:spPr>
                <a:xfrm flipH="1">
                  <a:off x="2834465" y="823448"/>
                  <a:ext cx="17451" cy="191911"/>
                </a:xfrm>
                <a:custGeom>
                  <a:avLst/>
                  <a:gdLst>
                    <a:gd name="connsiteX0" fmla="*/ 16933 w 17451"/>
                    <a:gd name="connsiteY0" fmla="*/ 0 h 191911"/>
                    <a:gd name="connsiteX1" fmla="*/ 11289 w 17451"/>
                    <a:gd name="connsiteY1" fmla="*/ 28222 h 191911"/>
                    <a:gd name="connsiteX2" fmla="*/ 0 w 17451"/>
                    <a:gd name="connsiteY2" fmla="*/ 62089 h 191911"/>
                    <a:gd name="connsiteX3" fmla="*/ 5644 w 17451"/>
                    <a:gd name="connsiteY3" fmla="*/ 124178 h 191911"/>
                    <a:gd name="connsiteX4" fmla="*/ 11289 w 17451"/>
                    <a:gd name="connsiteY4" fmla="*/ 146756 h 191911"/>
                    <a:gd name="connsiteX5" fmla="*/ 16933 w 17451"/>
                    <a:gd name="connsiteY5" fmla="*/ 163689 h 191911"/>
                    <a:gd name="connsiteX6" fmla="*/ 16933 w 17451"/>
                    <a:gd name="connsiteY6" fmla="*/ 191911 h 1919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51" h="191911">
                      <a:moveTo>
                        <a:pt x="16933" y="0"/>
                      </a:moveTo>
                      <a:cubicBezTo>
                        <a:pt x="15052" y="9407"/>
                        <a:pt x="13813" y="18966"/>
                        <a:pt x="11289" y="28222"/>
                      </a:cubicBezTo>
                      <a:cubicBezTo>
                        <a:pt x="8158" y="39702"/>
                        <a:pt x="0" y="62089"/>
                        <a:pt x="0" y="62089"/>
                      </a:cubicBezTo>
                      <a:cubicBezTo>
                        <a:pt x="1881" y="82785"/>
                        <a:pt x="2897" y="103579"/>
                        <a:pt x="5644" y="124178"/>
                      </a:cubicBezTo>
                      <a:cubicBezTo>
                        <a:pt x="6669" y="131868"/>
                        <a:pt x="9158" y="139297"/>
                        <a:pt x="11289" y="146756"/>
                      </a:cubicBezTo>
                      <a:cubicBezTo>
                        <a:pt x="12924" y="152477"/>
                        <a:pt x="16195" y="157785"/>
                        <a:pt x="16933" y="163689"/>
                      </a:cubicBezTo>
                      <a:cubicBezTo>
                        <a:pt x="18100" y="173024"/>
                        <a:pt x="16933" y="182504"/>
                        <a:pt x="16933" y="191911"/>
                      </a:cubicBezTo>
                    </a:path>
                  </a:pathLst>
                </a:custGeom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502" name="Forme libre 501"/>
            <p:cNvSpPr/>
            <p:nvPr/>
          </p:nvSpPr>
          <p:spPr>
            <a:xfrm>
              <a:off x="5743176" y="2004818"/>
              <a:ext cx="558705" cy="2478279"/>
            </a:xfrm>
            <a:custGeom>
              <a:avLst/>
              <a:gdLst>
                <a:gd name="connsiteX0" fmla="*/ 313267 w 465795"/>
                <a:gd name="connsiteY0" fmla="*/ 8550 h 2049017"/>
                <a:gd name="connsiteX1" fmla="*/ 270933 w 465795"/>
                <a:gd name="connsiteY1" fmla="*/ 83 h 2049017"/>
                <a:gd name="connsiteX2" fmla="*/ 143933 w 465795"/>
                <a:gd name="connsiteY2" fmla="*/ 25483 h 2049017"/>
                <a:gd name="connsiteX3" fmla="*/ 101600 w 465795"/>
                <a:gd name="connsiteY3" fmla="*/ 67817 h 2049017"/>
                <a:gd name="connsiteX4" fmla="*/ 50800 w 465795"/>
                <a:gd name="connsiteY4" fmla="*/ 110150 h 2049017"/>
                <a:gd name="connsiteX5" fmla="*/ 33867 w 465795"/>
                <a:gd name="connsiteY5" fmla="*/ 135550 h 2049017"/>
                <a:gd name="connsiteX6" fmla="*/ 16933 w 465795"/>
                <a:gd name="connsiteY6" fmla="*/ 186350 h 2049017"/>
                <a:gd name="connsiteX7" fmla="*/ 0 w 465795"/>
                <a:gd name="connsiteY7" fmla="*/ 228683 h 2049017"/>
                <a:gd name="connsiteX8" fmla="*/ 16933 w 465795"/>
                <a:gd name="connsiteY8" fmla="*/ 423417 h 2049017"/>
                <a:gd name="connsiteX9" fmla="*/ 25400 w 465795"/>
                <a:gd name="connsiteY9" fmla="*/ 457283 h 2049017"/>
                <a:gd name="connsiteX10" fmla="*/ 59267 w 465795"/>
                <a:gd name="connsiteY10" fmla="*/ 499617 h 2049017"/>
                <a:gd name="connsiteX11" fmla="*/ 93133 w 465795"/>
                <a:gd name="connsiteY11" fmla="*/ 550417 h 2049017"/>
                <a:gd name="connsiteX12" fmla="*/ 110067 w 465795"/>
                <a:gd name="connsiteY12" fmla="*/ 567350 h 2049017"/>
                <a:gd name="connsiteX13" fmla="*/ 127000 w 465795"/>
                <a:gd name="connsiteY13" fmla="*/ 592750 h 2049017"/>
                <a:gd name="connsiteX14" fmla="*/ 152400 w 465795"/>
                <a:gd name="connsiteY14" fmla="*/ 601217 h 2049017"/>
                <a:gd name="connsiteX15" fmla="*/ 169333 w 465795"/>
                <a:gd name="connsiteY15" fmla="*/ 626617 h 2049017"/>
                <a:gd name="connsiteX16" fmla="*/ 254000 w 465795"/>
                <a:gd name="connsiteY16" fmla="*/ 652017 h 2049017"/>
                <a:gd name="connsiteX17" fmla="*/ 321733 w 465795"/>
                <a:gd name="connsiteY17" fmla="*/ 677417 h 2049017"/>
                <a:gd name="connsiteX18" fmla="*/ 355600 w 465795"/>
                <a:gd name="connsiteY18" fmla="*/ 685883 h 2049017"/>
                <a:gd name="connsiteX19" fmla="*/ 414867 w 465795"/>
                <a:gd name="connsiteY19" fmla="*/ 736683 h 2049017"/>
                <a:gd name="connsiteX20" fmla="*/ 440267 w 465795"/>
                <a:gd name="connsiteY20" fmla="*/ 779017 h 2049017"/>
                <a:gd name="connsiteX21" fmla="*/ 448733 w 465795"/>
                <a:gd name="connsiteY21" fmla="*/ 804417 h 2049017"/>
                <a:gd name="connsiteX22" fmla="*/ 448733 w 465795"/>
                <a:gd name="connsiteY22" fmla="*/ 1346283 h 2049017"/>
                <a:gd name="connsiteX23" fmla="*/ 423333 w 465795"/>
                <a:gd name="connsiteY23" fmla="*/ 1405550 h 2049017"/>
                <a:gd name="connsiteX24" fmla="*/ 414867 w 465795"/>
                <a:gd name="connsiteY24" fmla="*/ 1490217 h 2049017"/>
                <a:gd name="connsiteX25" fmla="*/ 440267 w 465795"/>
                <a:gd name="connsiteY25" fmla="*/ 1498683 h 2049017"/>
                <a:gd name="connsiteX26" fmla="*/ 457200 w 465795"/>
                <a:gd name="connsiteY26" fmla="*/ 1515617 h 2049017"/>
                <a:gd name="connsiteX27" fmla="*/ 457200 w 465795"/>
                <a:gd name="connsiteY27" fmla="*/ 1566417 h 2049017"/>
                <a:gd name="connsiteX28" fmla="*/ 423333 w 465795"/>
                <a:gd name="connsiteY28" fmla="*/ 1583350 h 2049017"/>
                <a:gd name="connsiteX29" fmla="*/ 397933 w 465795"/>
                <a:gd name="connsiteY29" fmla="*/ 1608750 h 2049017"/>
                <a:gd name="connsiteX30" fmla="*/ 406400 w 465795"/>
                <a:gd name="connsiteY30" fmla="*/ 1634150 h 2049017"/>
                <a:gd name="connsiteX31" fmla="*/ 397933 w 465795"/>
                <a:gd name="connsiteY31" fmla="*/ 1684950 h 2049017"/>
                <a:gd name="connsiteX32" fmla="*/ 347133 w 465795"/>
                <a:gd name="connsiteY32" fmla="*/ 1710350 h 2049017"/>
                <a:gd name="connsiteX33" fmla="*/ 186267 w 465795"/>
                <a:gd name="connsiteY33" fmla="*/ 1735750 h 2049017"/>
                <a:gd name="connsiteX34" fmla="*/ 152400 w 465795"/>
                <a:gd name="connsiteY34" fmla="*/ 1752683 h 2049017"/>
                <a:gd name="connsiteX35" fmla="*/ 127000 w 465795"/>
                <a:gd name="connsiteY35" fmla="*/ 1803483 h 2049017"/>
                <a:gd name="connsiteX36" fmla="*/ 135467 w 465795"/>
                <a:gd name="connsiteY36" fmla="*/ 1930483 h 2049017"/>
                <a:gd name="connsiteX37" fmla="*/ 143933 w 465795"/>
                <a:gd name="connsiteY37" fmla="*/ 1955883 h 2049017"/>
                <a:gd name="connsiteX38" fmla="*/ 152400 w 465795"/>
                <a:gd name="connsiteY38" fmla="*/ 1989750 h 2049017"/>
                <a:gd name="connsiteX39" fmla="*/ 152400 w 465795"/>
                <a:gd name="connsiteY39" fmla="*/ 2049017 h 2049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65795" h="2049017">
                  <a:moveTo>
                    <a:pt x="313267" y="8550"/>
                  </a:moveTo>
                  <a:cubicBezTo>
                    <a:pt x="299156" y="5728"/>
                    <a:pt x="285296" y="-815"/>
                    <a:pt x="270933" y="83"/>
                  </a:cubicBezTo>
                  <a:cubicBezTo>
                    <a:pt x="232915" y="2459"/>
                    <a:pt x="183864" y="15501"/>
                    <a:pt x="143933" y="25483"/>
                  </a:cubicBezTo>
                  <a:cubicBezTo>
                    <a:pt x="112890" y="72048"/>
                    <a:pt x="143932" y="32540"/>
                    <a:pt x="101600" y="67817"/>
                  </a:cubicBezTo>
                  <a:cubicBezTo>
                    <a:pt x="36417" y="122137"/>
                    <a:pt x="113857" y="68113"/>
                    <a:pt x="50800" y="110150"/>
                  </a:cubicBezTo>
                  <a:cubicBezTo>
                    <a:pt x="45156" y="118617"/>
                    <a:pt x="38000" y="126251"/>
                    <a:pt x="33867" y="135550"/>
                  </a:cubicBezTo>
                  <a:cubicBezTo>
                    <a:pt x="26618" y="151861"/>
                    <a:pt x="23562" y="169777"/>
                    <a:pt x="16933" y="186350"/>
                  </a:cubicBezTo>
                  <a:lnTo>
                    <a:pt x="0" y="228683"/>
                  </a:lnTo>
                  <a:cubicBezTo>
                    <a:pt x="6848" y="351947"/>
                    <a:pt x="-827" y="343498"/>
                    <a:pt x="16933" y="423417"/>
                  </a:cubicBezTo>
                  <a:cubicBezTo>
                    <a:pt x="19457" y="434776"/>
                    <a:pt x="20816" y="446588"/>
                    <a:pt x="25400" y="457283"/>
                  </a:cubicBezTo>
                  <a:cubicBezTo>
                    <a:pt x="39214" y="489515"/>
                    <a:pt x="41058" y="475339"/>
                    <a:pt x="59267" y="499617"/>
                  </a:cubicBezTo>
                  <a:cubicBezTo>
                    <a:pt x="71478" y="515898"/>
                    <a:pt x="78742" y="536027"/>
                    <a:pt x="93133" y="550417"/>
                  </a:cubicBezTo>
                  <a:cubicBezTo>
                    <a:pt x="98778" y="556061"/>
                    <a:pt x="105080" y="561117"/>
                    <a:pt x="110067" y="567350"/>
                  </a:cubicBezTo>
                  <a:cubicBezTo>
                    <a:pt x="116424" y="575296"/>
                    <a:pt x="119054" y="586393"/>
                    <a:pt x="127000" y="592750"/>
                  </a:cubicBezTo>
                  <a:cubicBezTo>
                    <a:pt x="133969" y="598325"/>
                    <a:pt x="143933" y="598395"/>
                    <a:pt x="152400" y="601217"/>
                  </a:cubicBezTo>
                  <a:cubicBezTo>
                    <a:pt x="158044" y="609684"/>
                    <a:pt x="160704" y="621224"/>
                    <a:pt x="169333" y="626617"/>
                  </a:cubicBezTo>
                  <a:cubicBezTo>
                    <a:pt x="186273" y="637204"/>
                    <a:pt x="232088" y="645757"/>
                    <a:pt x="254000" y="652017"/>
                  </a:cubicBezTo>
                  <a:cubicBezTo>
                    <a:pt x="295642" y="663914"/>
                    <a:pt x="268009" y="659509"/>
                    <a:pt x="321733" y="677417"/>
                  </a:cubicBezTo>
                  <a:cubicBezTo>
                    <a:pt x="332772" y="681097"/>
                    <a:pt x="344311" y="683061"/>
                    <a:pt x="355600" y="685883"/>
                  </a:cubicBezTo>
                  <a:cubicBezTo>
                    <a:pt x="396662" y="726945"/>
                    <a:pt x="376183" y="710894"/>
                    <a:pt x="414867" y="736683"/>
                  </a:cubicBezTo>
                  <a:cubicBezTo>
                    <a:pt x="438849" y="808635"/>
                    <a:pt x="405401" y="720907"/>
                    <a:pt x="440267" y="779017"/>
                  </a:cubicBezTo>
                  <a:cubicBezTo>
                    <a:pt x="444859" y="786670"/>
                    <a:pt x="445911" y="795950"/>
                    <a:pt x="448733" y="804417"/>
                  </a:cubicBezTo>
                  <a:cubicBezTo>
                    <a:pt x="458177" y="1068838"/>
                    <a:pt x="462803" y="1057842"/>
                    <a:pt x="448733" y="1346283"/>
                  </a:cubicBezTo>
                  <a:cubicBezTo>
                    <a:pt x="446675" y="1388472"/>
                    <a:pt x="446020" y="1382864"/>
                    <a:pt x="423333" y="1405550"/>
                  </a:cubicBezTo>
                  <a:cubicBezTo>
                    <a:pt x="415420" y="1429288"/>
                    <a:pt x="393791" y="1463873"/>
                    <a:pt x="414867" y="1490217"/>
                  </a:cubicBezTo>
                  <a:cubicBezTo>
                    <a:pt x="420442" y="1497186"/>
                    <a:pt x="431800" y="1495861"/>
                    <a:pt x="440267" y="1498683"/>
                  </a:cubicBezTo>
                  <a:cubicBezTo>
                    <a:pt x="445911" y="1504328"/>
                    <a:pt x="453093" y="1508772"/>
                    <a:pt x="457200" y="1515617"/>
                  </a:cubicBezTo>
                  <a:cubicBezTo>
                    <a:pt x="465667" y="1529729"/>
                    <a:pt x="471312" y="1552305"/>
                    <a:pt x="457200" y="1566417"/>
                  </a:cubicBezTo>
                  <a:cubicBezTo>
                    <a:pt x="448275" y="1575342"/>
                    <a:pt x="434622" y="1577706"/>
                    <a:pt x="423333" y="1583350"/>
                  </a:cubicBezTo>
                  <a:cubicBezTo>
                    <a:pt x="414866" y="1591817"/>
                    <a:pt x="401719" y="1597391"/>
                    <a:pt x="397933" y="1608750"/>
                  </a:cubicBezTo>
                  <a:cubicBezTo>
                    <a:pt x="395111" y="1617217"/>
                    <a:pt x="406400" y="1625225"/>
                    <a:pt x="406400" y="1634150"/>
                  </a:cubicBezTo>
                  <a:cubicBezTo>
                    <a:pt x="406400" y="1651317"/>
                    <a:pt x="405610" y="1669595"/>
                    <a:pt x="397933" y="1684950"/>
                  </a:cubicBezTo>
                  <a:cubicBezTo>
                    <a:pt x="391017" y="1698782"/>
                    <a:pt x="359462" y="1705727"/>
                    <a:pt x="347133" y="1710350"/>
                  </a:cubicBezTo>
                  <a:cubicBezTo>
                    <a:pt x="261508" y="1742460"/>
                    <a:pt x="336936" y="1724987"/>
                    <a:pt x="186267" y="1735750"/>
                  </a:cubicBezTo>
                  <a:cubicBezTo>
                    <a:pt x="174978" y="1741394"/>
                    <a:pt x="162096" y="1744603"/>
                    <a:pt x="152400" y="1752683"/>
                  </a:cubicBezTo>
                  <a:cubicBezTo>
                    <a:pt x="137251" y="1765307"/>
                    <a:pt x="132779" y="1786148"/>
                    <a:pt x="127000" y="1803483"/>
                  </a:cubicBezTo>
                  <a:cubicBezTo>
                    <a:pt x="129822" y="1845816"/>
                    <a:pt x="130782" y="1888315"/>
                    <a:pt x="135467" y="1930483"/>
                  </a:cubicBezTo>
                  <a:cubicBezTo>
                    <a:pt x="136453" y="1939353"/>
                    <a:pt x="141481" y="1947302"/>
                    <a:pt x="143933" y="1955883"/>
                  </a:cubicBezTo>
                  <a:cubicBezTo>
                    <a:pt x="147130" y="1967072"/>
                    <a:pt x="151346" y="1978161"/>
                    <a:pt x="152400" y="1989750"/>
                  </a:cubicBezTo>
                  <a:cubicBezTo>
                    <a:pt x="154189" y="2009425"/>
                    <a:pt x="152400" y="2029261"/>
                    <a:pt x="152400" y="2049017"/>
                  </a:cubicBezTo>
                </a:path>
              </a:pathLst>
            </a:custGeom>
            <a:ln w="5715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3" name="Forme libre 502"/>
            <p:cNvSpPr/>
            <p:nvPr/>
          </p:nvSpPr>
          <p:spPr>
            <a:xfrm flipH="1">
              <a:off x="6218210" y="2003835"/>
              <a:ext cx="558705" cy="2478279"/>
            </a:xfrm>
            <a:custGeom>
              <a:avLst/>
              <a:gdLst>
                <a:gd name="connsiteX0" fmla="*/ 313267 w 465795"/>
                <a:gd name="connsiteY0" fmla="*/ 8550 h 2049017"/>
                <a:gd name="connsiteX1" fmla="*/ 270933 w 465795"/>
                <a:gd name="connsiteY1" fmla="*/ 83 h 2049017"/>
                <a:gd name="connsiteX2" fmla="*/ 143933 w 465795"/>
                <a:gd name="connsiteY2" fmla="*/ 25483 h 2049017"/>
                <a:gd name="connsiteX3" fmla="*/ 101600 w 465795"/>
                <a:gd name="connsiteY3" fmla="*/ 67817 h 2049017"/>
                <a:gd name="connsiteX4" fmla="*/ 50800 w 465795"/>
                <a:gd name="connsiteY4" fmla="*/ 110150 h 2049017"/>
                <a:gd name="connsiteX5" fmla="*/ 33867 w 465795"/>
                <a:gd name="connsiteY5" fmla="*/ 135550 h 2049017"/>
                <a:gd name="connsiteX6" fmla="*/ 16933 w 465795"/>
                <a:gd name="connsiteY6" fmla="*/ 186350 h 2049017"/>
                <a:gd name="connsiteX7" fmla="*/ 0 w 465795"/>
                <a:gd name="connsiteY7" fmla="*/ 228683 h 2049017"/>
                <a:gd name="connsiteX8" fmla="*/ 16933 w 465795"/>
                <a:gd name="connsiteY8" fmla="*/ 423417 h 2049017"/>
                <a:gd name="connsiteX9" fmla="*/ 25400 w 465795"/>
                <a:gd name="connsiteY9" fmla="*/ 457283 h 2049017"/>
                <a:gd name="connsiteX10" fmla="*/ 59267 w 465795"/>
                <a:gd name="connsiteY10" fmla="*/ 499617 h 2049017"/>
                <a:gd name="connsiteX11" fmla="*/ 93133 w 465795"/>
                <a:gd name="connsiteY11" fmla="*/ 550417 h 2049017"/>
                <a:gd name="connsiteX12" fmla="*/ 110067 w 465795"/>
                <a:gd name="connsiteY12" fmla="*/ 567350 h 2049017"/>
                <a:gd name="connsiteX13" fmla="*/ 127000 w 465795"/>
                <a:gd name="connsiteY13" fmla="*/ 592750 h 2049017"/>
                <a:gd name="connsiteX14" fmla="*/ 152400 w 465795"/>
                <a:gd name="connsiteY14" fmla="*/ 601217 h 2049017"/>
                <a:gd name="connsiteX15" fmla="*/ 169333 w 465795"/>
                <a:gd name="connsiteY15" fmla="*/ 626617 h 2049017"/>
                <a:gd name="connsiteX16" fmla="*/ 254000 w 465795"/>
                <a:gd name="connsiteY16" fmla="*/ 652017 h 2049017"/>
                <a:gd name="connsiteX17" fmla="*/ 321733 w 465795"/>
                <a:gd name="connsiteY17" fmla="*/ 677417 h 2049017"/>
                <a:gd name="connsiteX18" fmla="*/ 355600 w 465795"/>
                <a:gd name="connsiteY18" fmla="*/ 685883 h 2049017"/>
                <a:gd name="connsiteX19" fmla="*/ 414867 w 465795"/>
                <a:gd name="connsiteY19" fmla="*/ 736683 h 2049017"/>
                <a:gd name="connsiteX20" fmla="*/ 440267 w 465795"/>
                <a:gd name="connsiteY20" fmla="*/ 779017 h 2049017"/>
                <a:gd name="connsiteX21" fmla="*/ 448733 w 465795"/>
                <a:gd name="connsiteY21" fmla="*/ 804417 h 2049017"/>
                <a:gd name="connsiteX22" fmla="*/ 448733 w 465795"/>
                <a:gd name="connsiteY22" fmla="*/ 1346283 h 2049017"/>
                <a:gd name="connsiteX23" fmla="*/ 423333 w 465795"/>
                <a:gd name="connsiteY23" fmla="*/ 1405550 h 2049017"/>
                <a:gd name="connsiteX24" fmla="*/ 414867 w 465795"/>
                <a:gd name="connsiteY24" fmla="*/ 1490217 h 2049017"/>
                <a:gd name="connsiteX25" fmla="*/ 440267 w 465795"/>
                <a:gd name="connsiteY25" fmla="*/ 1498683 h 2049017"/>
                <a:gd name="connsiteX26" fmla="*/ 457200 w 465795"/>
                <a:gd name="connsiteY26" fmla="*/ 1515617 h 2049017"/>
                <a:gd name="connsiteX27" fmla="*/ 457200 w 465795"/>
                <a:gd name="connsiteY27" fmla="*/ 1566417 h 2049017"/>
                <a:gd name="connsiteX28" fmla="*/ 423333 w 465795"/>
                <a:gd name="connsiteY28" fmla="*/ 1583350 h 2049017"/>
                <a:gd name="connsiteX29" fmla="*/ 397933 w 465795"/>
                <a:gd name="connsiteY29" fmla="*/ 1608750 h 2049017"/>
                <a:gd name="connsiteX30" fmla="*/ 406400 w 465795"/>
                <a:gd name="connsiteY30" fmla="*/ 1634150 h 2049017"/>
                <a:gd name="connsiteX31" fmla="*/ 397933 w 465795"/>
                <a:gd name="connsiteY31" fmla="*/ 1684950 h 2049017"/>
                <a:gd name="connsiteX32" fmla="*/ 347133 w 465795"/>
                <a:gd name="connsiteY32" fmla="*/ 1710350 h 2049017"/>
                <a:gd name="connsiteX33" fmla="*/ 186267 w 465795"/>
                <a:gd name="connsiteY33" fmla="*/ 1735750 h 2049017"/>
                <a:gd name="connsiteX34" fmla="*/ 152400 w 465795"/>
                <a:gd name="connsiteY34" fmla="*/ 1752683 h 2049017"/>
                <a:gd name="connsiteX35" fmla="*/ 127000 w 465795"/>
                <a:gd name="connsiteY35" fmla="*/ 1803483 h 2049017"/>
                <a:gd name="connsiteX36" fmla="*/ 135467 w 465795"/>
                <a:gd name="connsiteY36" fmla="*/ 1930483 h 2049017"/>
                <a:gd name="connsiteX37" fmla="*/ 143933 w 465795"/>
                <a:gd name="connsiteY37" fmla="*/ 1955883 h 2049017"/>
                <a:gd name="connsiteX38" fmla="*/ 152400 w 465795"/>
                <a:gd name="connsiteY38" fmla="*/ 1989750 h 2049017"/>
                <a:gd name="connsiteX39" fmla="*/ 152400 w 465795"/>
                <a:gd name="connsiteY39" fmla="*/ 2049017 h 2049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65795" h="2049017">
                  <a:moveTo>
                    <a:pt x="313267" y="8550"/>
                  </a:moveTo>
                  <a:cubicBezTo>
                    <a:pt x="299156" y="5728"/>
                    <a:pt x="285296" y="-815"/>
                    <a:pt x="270933" y="83"/>
                  </a:cubicBezTo>
                  <a:cubicBezTo>
                    <a:pt x="232915" y="2459"/>
                    <a:pt x="183864" y="15501"/>
                    <a:pt x="143933" y="25483"/>
                  </a:cubicBezTo>
                  <a:cubicBezTo>
                    <a:pt x="112890" y="72048"/>
                    <a:pt x="143932" y="32540"/>
                    <a:pt x="101600" y="67817"/>
                  </a:cubicBezTo>
                  <a:cubicBezTo>
                    <a:pt x="36417" y="122137"/>
                    <a:pt x="113857" y="68113"/>
                    <a:pt x="50800" y="110150"/>
                  </a:cubicBezTo>
                  <a:cubicBezTo>
                    <a:pt x="45156" y="118617"/>
                    <a:pt x="38000" y="126251"/>
                    <a:pt x="33867" y="135550"/>
                  </a:cubicBezTo>
                  <a:cubicBezTo>
                    <a:pt x="26618" y="151861"/>
                    <a:pt x="23562" y="169777"/>
                    <a:pt x="16933" y="186350"/>
                  </a:cubicBezTo>
                  <a:lnTo>
                    <a:pt x="0" y="228683"/>
                  </a:lnTo>
                  <a:cubicBezTo>
                    <a:pt x="6848" y="351947"/>
                    <a:pt x="-827" y="343498"/>
                    <a:pt x="16933" y="423417"/>
                  </a:cubicBezTo>
                  <a:cubicBezTo>
                    <a:pt x="19457" y="434776"/>
                    <a:pt x="20816" y="446588"/>
                    <a:pt x="25400" y="457283"/>
                  </a:cubicBezTo>
                  <a:cubicBezTo>
                    <a:pt x="39214" y="489515"/>
                    <a:pt x="41058" y="475339"/>
                    <a:pt x="59267" y="499617"/>
                  </a:cubicBezTo>
                  <a:cubicBezTo>
                    <a:pt x="71478" y="515898"/>
                    <a:pt x="78742" y="536027"/>
                    <a:pt x="93133" y="550417"/>
                  </a:cubicBezTo>
                  <a:cubicBezTo>
                    <a:pt x="98778" y="556061"/>
                    <a:pt x="105080" y="561117"/>
                    <a:pt x="110067" y="567350"/>
                  </a:cubicBezTo>
                  <a:cubicBezTo>
                    <a:pt x="116424" y="575296"/>
                    <a:pt x="119054" y="586393"/>
                    <a:pt x="127000" y="592750"/>
                  </a:cubicBezTo>
                  <a:cubicBezTo>
                    <a:pt x="133969" y="598325"/>
                    <a:pt x="143933" y="598395"/>
                    <a:pt x="152400" y="601217"/>
                  </a:cubicBezTo>
                  <a:cubicBezTo>
                    <a:pt x="158044" y="609684"/>
                    <a:pt x="160704" y="621224"/>
                    <a:pt x="169333" y="626617"/>
                  </a:cubicBezTo>
                  <a:cubicBezTo>
                    <a:pt x="186273" y="637204"/>
                    <a:pt x="232088" y="645757"/>
                    <a:pt x="254000" y="652017"/>
                  </a:cubicBezTo>
                  <a:cubicBezTo>
                    <a:pt x="295642" y="663914"/>
                    <a:pt x="268009" y="659509"/>
                    <a:pt x="321733" y="677417"/>
                  </a:cubicBezTo>
                  <a:cubicBezTo>
                    <a:pt x="332772" y="681097"/>
                    <a:pt x="344311" y="683061"/>
                    <a:pt x="355600" y="685883"/>
                  </a:cubicBezTo>
                  <a:cubicBezTo>
                    <a:pt x="396662" y="726945"/>
                    <a:pt x="376183" y="710894"/>
                    <a:pt x="414867" y="736683"/>
                  </a:cubicBezTo>
                  <a:cubicBezTo>
                    <a:pt x="438849" y="808635"/>
                    <a:pt x="405401" y="720907"/>
                    <a:pt x="440267" y="779017"/>
                  </a:cubicBezTo>
                  <a:cubicBezTo>
                    <a:pt x="444859" y="786670"/>
                    <a:pt x="445911" y="795950"/>
                    <a:pt x="448733" y="804417"/>
                  </a:cubicBezTo>
                  <a:cubicBezTo>
                    <a:pt x="458177" y="1068838"/>
                    <a:pt x="462803" y="1057842"/>
                    <a:pt x="448733" y="1346283"/>
                  </a:cubicBezTo>
                  <a:cubicBezTo>
                    <a:pt x="446675" y="1388472"/>
                    <a:pt x="446020" y="1382864"/>
                    <a:pt x="423333" y="1405550"/>
                  </a:cubicBezTo>
                  <a:cubicBezTo>
                    <a:pt x="415420" y="1429288"/>
                    <a:pt x="393791" y="1463873"/>
                    <a:pt x="414867" y="1490217"/>
                  </a:cubicBezTo>
                  <a:cubicBezTo>
                    <a:pt x="420442" y="1497186"/>
                    <a:pt x="431800" y="1495861"/>
                    <a:pt x="440267" y="1498683"/>
                  </a:cubicBezTo>
                  <a:cubicBezTo>
                    <a:pt x="445911" y="1504328"/>
                    <a:pt x="453093" y="1508772"/>
                    <a:pt x="457200" y="1515617"/>
                  </a:cubicBezTo>
                  <a:cubicBezTo>
                    <a:pt x="465667" y="1529729"/>
                    <a:pt x="471312" y="1552305"/>
                    <a:pt x="457200" y="1566417"/>
                  </a:cubicBezTo>
                  <a:cubicBezTo>
                    <a:pt x="448275" y="1575342"/>
                    <a:pt x="434622" y="1577706"/>
                    <a:pt x="423333" y="1583350"/>
                  </a:cubicBezTo>
                  <a:cubicBezTo>
                    <a:pt x="414866" y="1591817"/>
                    <a:pt x="401719" y="1597391"/>
                    <a:pt x="397933" y="1608750"/>
                  </a:cubicBezTo>
                  <a:cubicBezTo>
                    <a:pt x="395111" y="1617217"/>
                    <a:pt x="406400" y="1625225"/>
                    <a:pt x="406400" y="1634150"/>
                  </a:cubicBezTo>
                  <a:cubicBezTo>
                    <a:pt x="406400" y="1651317"/>
                    <a:pt x="405610" y="1669595"/>
                    <a:pt x="397933" y="1684950"/>
                  </a:cubicBezTo>
                  <a:cubicBezTo>
                    <a:pt x="391017" y="1698782"/>
                    <a:pt x="359462" y="1705727"/>
                    <a:pt x="347133" y="1710350"/>
                  </a:cubicBezTo>
                  <a:cubicBezTo>
                    <a:pt x="261508" y="1742460"/>
                    <a:pt x="336936" y="1724987"/>
                    <a:pt x="186267" y="1735750"/>
                  </a:cubicBezTo>
                  <a:cubicBezTo>
                    <a:pt x="174978" y="1741394"/>
                    <a:pt x="162096" y="1744603"/>
                    <a:pt x="152400" y="1752683"/>
                  </a:cubicBezTo>
                  <a:cubicBezTo>
                    <a:pt x="137251" y="1765307"/>
                    <a:pt x="132779" y="1786148"/>
                    <a:pt x="127000" y="1803483"/>
                  </a:cubicBezTo>
                  <a:cubicBezTo>
                    <a:pt x="129822" y="1845816"/>
                    <a:pt x="130782" y="1888315"/>
                    <a:pt x="135467" y="1930483"/>
                  </a:cubicBezTo>
                  <a:cubicBezTo>
                    <a:pt x="136453" y="1939353"/>
                    <a:pt x="141481" y="1947302"/>
                    <a:pt x="143933" y="1955883"/>
                  </a:cubicBezTo>
                  <a:cubicBezTo>
                    <a:pt x="147130" y="1967072"/>
                    <a:pt x="151346" y="1978161"/>
                    <a:pt x="152400" y="1989750"/>
                  </a:cubicBezTo>
                  <a:cubicBezTo>
                    <a:pt x="154189" y="2009425"/>
                    <a:pt x="152400" y="2029261"/>
                    <a:pt x="152400" y="2049017"/>
                  </a:cubicBezTo>
                </a:path>
              </a:pathLst>
            </a:custGeom>
            <a:ln w="57150" cmpd="sng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09" name="Grouper 508"/>
            <p:cNvGrpSpPr/>
            <p:nvPr/>
          </p:nvGrpSpPr>
          <p:grpSpPr>
            <a:xfrm>
              <a:off x="6221256" y="3622609"/>
              <a:ext cx="424553" cy="246221"/>
              <a:chOff x="4474657" y="2986268"/>
              <a:chExt cx="424553" cy="246221"/>
            </a:xfrm>
          </p:grpSpPr>
          <p:sp>
            <p:nvSpPr>
              <p:cNvPr id="507" name="ZoneTexte 506"/>
              <p:cNvSpPr txBox="1"/>
              <p:nvPr/>
            </p:nvSpPr>
            <p:spPr>
              <a:xfrm>
                <a:off x="4474657" y="2986268"/>
                <a:ext cx="4245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/>
                    <a:cs typeface="Arial"/>
                  </a:rPr>
                  <a:t>--  P</a:t>
                </a:r>
                <a:endParaRPr lang="fr-FR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508" name="Ellipse 507"/>
              <p:cNvSpPr/>
              <p:nvPr/>
            </p:nvSpPr>
            <p:spPr>
              <a:xfrm>
                <a:off x="4666480" y="3046294"/>
                <a:ext cx="169334" cy="15756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3" name="Grouper 512"/>
            <p:cNvGrpSpPr/>
            <p:nvPr/>
          </p:nvGrpSpPr>
          <p:grpSpPr>
            <a:xfrm>
              <a:off x="6220298" y="3827036"/>
              <a:ext cx="424553" cy="246221"/>
              <a:chOff x="4474657" y="2986268"/>
              <a:chExt cx="424553" cy="246221"/>
            </a:xfrm>
          </p:grpSpPr>
          <p:sp>
            <p:nvSpPr>
              <p:cNvPr id="514" name="ZoneTexte 513"/>
              <p:cNvSpPr txBox="1"/>
              <p:nvPr/>
            </p:nvSpPr>
            <p:spPr>
              <a:xfrm>
                <a:off x="4474657" y="2986268"/>
                <a:ext cx="4245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/>
                    <a:cs typeface="Arial"/>
                  </a:rPr>
                  <a:t>--  P</a:t>
                </a:r>
                <a:endParaRPr lang="fr-FR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515" name="Ellipse 514"/>
              <p:cNvSpPr/>
              <p:nvPr/>
            </p:nvSpPr>
            <p:spPr>
              <a:xfrm>
                <a:off x="4666480" y="3046294"/>
                <a:ext cx="169334" cy="15756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9" name="Grouper 518"/>
            <p:cNvGrpSpPr/>
            <p:nvPr/>
          </p:nvGrpSpPr>
          <p:grpSpPr>
            <a:xfrm>
              <a:off x="5721366" y="3817574"/>
              <a:ext cx="567070" cy="246221"/>
              <a:chOff x="3822361" y="3121964"/>
              <a:chExt cx="567070" cy="246221"/>
            </a:xfrm>
          </p:grpSpPr>
          <p:sp>
            <p:nvSpPr>
              <p:cNvPr id="517" name="ZoneTexte 516"/>
              <p:cNvSpPr txBox="1"/>
              <p:nvPr/>
            </p:nvSpPr>
            <p:spPr>
              <a:xfrm>
                <a:off x="3822361" y="3121964"/>
                <a:ext cx="5670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/>
                    <a:cs typeface="Arial"/>
                  </a:rPr>
                  <a:t>    P  --</a:t>
                </a:r>
                <a:endParaRPr lang="fr-FR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518" name="Ellipse 517"/>
              <p:cNvSpPr/>
              <p:nvPr/>
            </p:nvSpPr>
            <p:spPr>
              <a:xfrm>
                <a:off x="4014184" y="3181990"/>
                <a:ext cx="169334" cy="15756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20" name="Grouper 519"/>
            <p:cNvGrpSpPr/>
            <p:nvPr/>
          </p:nvGrpSpPr>
          <p:grpSpPr>
            <a:xfrm>
              <a:off x="5730186" y="3614142"/>
              <a:ext cx="567070" cy="281001"/>
              <a:chOff x="3822361" y="3121964"/>
              <a:chExt cx="567070" cy="246221"/>
            </a:xfrm>
          </p:grpSpPr>
          <p:sp>
            <p:nvSpPr>
              <p:cNvPr id="521" name="ZoneTexte 520"/>
              <p:cNvSpPr txBox="1"/>
              <p:nvPr/>
            </p:nvSpPr>
            <p:spPr>
              <a:xfrm>
                <a:off x="3822361" y="3121964"/>
                <a:ext cx="5670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b="1" dirty="0" smtClean="0">
                    <a:latin typeface="Arial"/>
                    <a:cs typeface="Arial"/>
                  </a:rPr>
                  <a:t>    P  --</a:t>
                </a:r>
                <a:endParaRPr lang="fr-FR" sz="1000" b="1" dirty="0">
                  <a:latin typeface="Arial"/>
                  <a:cs typeface="Arial"/>
                </a:endParaRPr>
              </a:p>
            </p:txBody>
          </p:sp>
          <p:sp>
            <p:nvSpPr>
              <p:cNvPr id="522" name="Ellipse 521"/>
              <p:cNvSpPr/>
              <p:nvPr/>
            </p:nvSpPr>
            <p:spPr>
              <a:xfrm>
                <a:off x="4014184" y="3181990"/>
                <a:ext cx="169334" cy="15756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25" name="Grouper 524"/>
            <p:cNvGrpSpPr/>
            <p:nvPr/>
          </p:nvGrpSpPr>
          <p:grpSpPr>
            <a:xfrm>
              <a:off x="5723799" y="2070526"/>
              <a:ext cx="1053115" cy="647631"/>
              <a:chOff x="3835714" y="1434186"/>
              <a:chExt cx="1287000" cy="625424"/>
            </a:xfrm>
          </p:grpSpPr>
          <p:sp>
            <p:nvSpPr>
              <p:cNvPr id="523" name="Forme libre 522"/>
              <p:cNvSpPr/>
              <p:nvPr/>
            </p:nvSpPr>
            <p:spPr>
              <a:xfrm>
                <a:off x="3835714" y="1492343"/>
                <a:ext cx="651967" cy="567267"/>
              </a:xfrm>
              <a:custGeom>
                <a:avLst/>
                <a:gdLst>
                  <a:gd name="connsiteX0" fmla="*/ 321734 w 651967"/>
                  <a:gd name="connsiteY0" fmla="*/ 177800 h 567267"/>
                  <a:gd name="connsiteX1" fmla="*/ 211667 w 651967"/>
                  <a:gd name="connsiteY1" fmla="*/ 194733 h 567267"/>
                  <a:gd name="connsiteX2" fmla="*/ 186267 w 651967"/>
                  <a:gd name="connsiteY2" fmla="*/ 203200 h 567267"/>
                  <a:gd name="connsiteX3" fmla="*/ 160867 w 651967"/>
                  <a:gd name="connsiteY3" fmla="*/ 228600 h 567267"/>
                  <a:gd name="connsiteX4" fmla="*/ 160867 w 651967"/>
                  <a:gd name="connsiteY4" fmla="*/ 355600 h 567267"/>
                  <a:gd name="connsiteX5" fmla="*/ 237067 w 651967"/>
                  <a:gd name="connsiteY5" fmla="*/ 414867 h 567267"/>
                  <a:gd name="connsiteX6" fmla="*/ 304800 w 651967"/>
                  <a:gd name="connsiteY6" fmla="*/ 372533 h 567267"/>
                  <a:gd name="connsiteX7" fmla="*/ 313267 w 651967"/>
                  <a:gd name="connsiteY7" fmla="*/ 347133 h 567267"/>
                  <a:gd name="connsiteX8" fmla="*/ 304800 w 651967"/>
                  <a:gd name="connsiteY8" fmla="*/ 321733 h 567267"/>
                  <a:gd name="connsiteX9" fmla="*/ 186267 w 651967"/>
                  <a:gd name="connsiteY9" fmla="*/ 296333 h 567267"/>
                  <a:gd name="connsiteX10" fmla="*/ 152400 w 651967"/>
                  <a:gd name="connsiteY10" fmla="*/ 287867 h 567267"/>
                  <a:gd name="connsiteX11" fmla="*/ 127000 w 651967"/>
                  <a:gd name="connsiteY11" fmla="*/ 237067 h 567267"/>
                  <a:gd name="connsiteX12" fmla="*/ 152400 w 651967"/>
                  <a:gd name="connsiteY12" fmla="*/ 143933 h 567267"/>
                  <a:gd name="connsiteX13" fmla="*/ 177800 w 651967"/>
                  <a:gd name="connsiteY13" fmla="*/ 127000 h 567267"/>
                  <a:gd name="connsiteX14" fmla="*/ 262467 w 651967"/>
                  <a:gd name="connsiteY14" fmla="*/ 143933 h 567267"/>
                  <a:gd name="connsiteX15" fmla="*/ 254000 w 651967"/>
                  <a:gd name="connsiteY15" fmla="*/ 194733 h 567267"/>
                  <a:gd name="connsiteX16" fmla="*/ 211667 w 651967"/>
                  <a:gd name="connsiteY16" fmla="*/ 203200 h 567267"/>
                  <a:gd name="connsiteX17" fmla="*/ 84667 w 651967"/>
                  <a:gd name="connsiteY17" fmla="*/ 211667 h 567267"/>
                  <a:gd name="connsiteX18" fmla="*/ 76200 w 651967"/>
                  <a:gd name="connsiteY18" fmla="*/ 245533 h 567267"/>
                  <a:gd name="connsiteX19" fmla="*/ 84667 w 651967"/>
                  <a:gd name="connsiteY19" fmla="*/ 347133 h 567267"/>
                  <a:gd name="connsiteX20" fmla="*/ 110067 w 651967"/>
                  <a:gd name="connsiteY20" fmla="*/ 372533 h 567267"/>
                  <a:gd name="connsiteX21" fmla="*/ 177800 w 651967"/>
                  <a:gd name="connsiteY21" fmla="*/ 397933 h 567267"/>
                  <a:gd name="connsiteX22" fmla="*/ 254000 w 651967"/>
                  <a:gd name="connsiteY22" fmla="*/ 423333 h 567267"/>
                  <a:gd name="connsiteX23" fmla="*/ 279400 w 651967"/>
                  <a:gd name="connsiteY23" fmla="*/ 440267 h 567267"/>
                  <a:gd name="connsiteX24" fmla="*/ 364067 w 651967"/>
                  <a:gd name="connsiteY24" fmla="*/ 448733 h 567267"/>
                  <a:gd name="connsiteX25" fmla="*/ 389467 w 651967"/>
                  <a:gd name="connsiteY25" fmla="*/ 440267 h 567267"/>
                  <a:gd name="connsiteX26" fmla="*/ 397934 w 651967"/>
                  <a:gd name="connsiteY26" fmla="*/ 330200 h 567267"/>
                  <a:gd name="connsiteX27" fmla="*/ 372534 w 651967"/>
                  <a:gd name="connsiteY27" fmla="*/ 321733 h 567267"/>
                  <a:gd name="connsiteX28" fmla="*/ 330200 w 651967"/>
                  <a:gd name="connsiteY28" fmla="*/ 296333 h 567267"/>
                  <a:gd name="connsiteX29" fmla="*/ 262467 w 651967"/>
                  <a:gd name="connsiteY29" fmla="*/ 262467 h 567267"/>
                  <a:gd name="connsiteX30" fmla="*/ 135467 w 651967"/>
                  <a:gd name="connsiteY30" fmla="*/ 254000 h 567267"/>
                  <a:gd name="connsiteX31" fmla="*/ 118534 w 651967"/>
                  <a:gd name="connsiteY31" fmla="*/ 228600 h 567267"/>
                  <a:gd name="connsiteX32" fmla="*/ 135467 w 651967"/>
                  <a:gd name="connsiteY32" fmla="*/ 152400 h 567267"/>
                  <a:gd name="connsiteX33" fmla="*/ 203200 w 651967"/>
                  <a:gd name="connsiteY33" fmla="*/ 118533 h 567267"/>
                  <a:gd name="connsiteX34" fmla="*/ 228600 w 651967"/>
                  <a:gd name="connsiteY34" fmla="*/ 101600 h 567267"/>
                  <a:gd name="connsiteX35" fmla="*/ 270934 w 651967"/>
                  <a:gd name="connsiteY35" fmla="*/ 84667 h 567267"/>
                  <a:gd name="connsiteX36" fmla="*/ 381000 w 651967"/>
                  <a:gd name="connsiteY36" fmla="*/ 101600 h 567267"/>
                  <a:gd name="connsiteX37" fmla="*/ 406400 w 651967"/>
                  <a:gd name="connsiteY37" fmla="*/ 118533 h 567267"/>
                  <a:gd name="connsiteX38" fmla="*/ 397934 w 651967"/>
                  <a:gd name="connsiteY38" fmla="*/ 177800 h 567267"/>
                  <a:gd name="connsiteX39" fmla="*/ 372534 w 651967"/>
                  <a:gd name="connsiteY39" fmla="*/ 194733 h 567267"/>
                  <a:gd name="connsiteX40" fmla="*/ 347134 w 651967"/>
                  <a:gd name="connsiteY40" fmla="*/ 228600 h 567267"/>
                  <a:gd name="connsiteX41" fmla="*/ 287867 w 651967"/>
                  <a:gd name="connsiteY41" fmla="*/ 279400 h 567267"/>
                  <a:gd name="connsiteX42" fmla="*/ 237067 w 651967"/>
                  <a:gd name="connsiteY42" fmla="*/ 321733 h 567267"/>
                  <a:gd name="connsiteX43" fmla="*/ 194734 w 651967"/>
                  <a:gd name="connsiteY43" fmla="*/ 372533 h 567267"/>
                  <a:gd name="connsiteX44" fmla="*/ 177800 w 651967"/>
                  <a:gd name="connsiteY44" fmla="*/ 389467 h 567267"/>
                  <a:gd name="connsiteX45" fmla="*/ 177800 w 651967"/>
                  <a:gd name="connsiteY45" fmla="*/ 465667 h 567267"/>
                  <a:gd name="connsiteX46" fmla="*/ 203200 w 651967"/>
                  <a:gd name="connsiteY46" fmla="*/ 482600 h 567267"/>
                  <a:gd name="connsiteX47" fmla="*/ 237067 w 651967"/>
                  <a:gd name="connsiteY47" fmla="*/ 499533 h 567267"/>
                  <a:gd name="connsiteX48" fmla="*/ 287867 w 651967"/>
                  <a:gd name="connsiteY48" fmla="*/ 524933 h 567267"/>
                  <a:gd name="connsiteX49" fmla="*/ 313267 w 651967"/>
                  <a:gd name="connsiteY49" fmla="*/ 541867 h 567267"/>
                  <a:gd name="connsiteX50" fmla="*/ 381000 w 651967"/>
                  <a:gd name="connsiteY50" fmla="*/ 567267 h 567267"/>
                  <a:gd name="connsiteX51" fmla="*/ 448734 w 651967"/>
                  <a:gd name="connsiteY51" fmla="*/ 550333 h 567267"/>
                  <a:gd name="connsiteX52" fmla="*/ 516467 w 651967"/>
                  <a:gd name="connsiteY52" fmla="*/ 524933 h 567267"/>
                  <a:gd name="connsiteX53" fmla="*/ 601134 w 651967"/>
                  <a:gd name="connsiteY53" fmla="*/ 516467 h 567267"/>
                  <a:gd name="connsiteX54" fmla="*/ 601134 w 651967"/>
                  <a:gd name="connsiteY54" fmla="*/ 287867 h 567267"/>
                  <a:gd name="connsiteX55" fmla="*/ 550334 w 651967"/>
                  <a:gd name="connsiteY55" fmla="*/ 270933 h 567267"/>
                  <a:gd name="connsiteX56" fmla="*/ 457200 w 651967"/>
                  <a:gd name="connsiteY56" fmla="*/ 279400 h 567267"/>
                  <a:gd name="connsiteX57" fmla="*/ 448734 w 651967"/>
                  <a:gd name="connsiteY57" fmla="*/ 313267 h 567267"/>
                  <a:gd name="connsiteX58" fmla="*/ 414867 w 651967"/>
                  <a:gd name="connsiteY58" fmla="*/ 465667 h 567267"/>
                  <a:gd name="connsiteX59" fmla="*/ 355600 w 651967"/>
                  <a:gd name="connsiteY59" fmla="*/ 440267 h 567267"/>
                  <a:gd name="connsiteX60" fmla="*/ 355600 w 651967"/>
                  <a:gd name="connsiteY60" fmla="*/ 330200 h 567267"/>
                  <a:gd name="connsiteX61" fmla="*/ 423334 w 651967"/>
                  <a:gd name="connsiteY61" fmla="*/ 254000 h 567267"/>
                  <a:gd name="connsiteX62" fmla="*/ 524934 w 651967"/>
                  <a:gd name="connsiteY62" fmla="*/ 169333 h 567267"/>
                  <a:gd name="connsiteX63" fmla="*/ 524934 w 651967"/>
                  <a:gd name="connsiteY63" fmla="*/ 42333 h 567267"/>
                  <a:gd name="connsiteX64" fmla="*/ 482600 w 651967"/>
                  <a:gd name="connsiteY64" fmla="*/ 25400 h 567267"/>
                  <a:gd name="connsiteX65" fmla="*/ 423334 w 651967"/>
                  <a:gd name="connsiteY65" fmla="*/ 0 h 567267"/>
                  <a:gd name="connsiteX66" fmla="*/ 304800 w 651967"/>
                  <a:gd name="connsiteY66" fmla="*/ 33867 h 567267"/>
                  <a:gd name="connsiteX67" fmla="*/ 279400 w 651967"/>
                  <a:gd name="connsiteY67" fmla="*/ 67733 h 567267"/>
                  <a:gd name="connsiteX68" fmla="*/ 270934 w 651967"/>
                  <a:gd name="connsiteY68" fmla="*/ 118533 h 567267"/>
                  <a:gd name="connsiteX69" fmla="*/ 287867 w 651967"/>
                  <a:gd name="connsiteY69" fmla="*/ 194733 h 567267"/>
                  <a:gd name="connsiteX70" fmla="*/ 330200 w 651967"/>
                  <a:gd name="connsiteY70" fmla="*/ 237067 h 567267"/>
                  <a:gd name="connsiteX71" fmla="*/ 364067 w 651967"/>
                  <a:gd name="connsiteY71" fmla="*/ 254000 h 567267"/>
                  <a:gd name="connsiteX72" fmla="*/ 550334 w 651967"/>
                  <a:gd name="connsiteY72" fmla="*/ 270933 h 567267"/>
                  <a:gd name="connsiteX73" fmla="*/ 601134 w 651967"/>
                  <a:gd name="connsiteY73" fmla="*/ 287867 h 567267"/>
                  <a:gd name="connsiteX74" fmla="*/ 626534 w 651967"/>
                  <a:gd name="connsiteY74" fmla="*/ 296333 h 567267"/>
                  <a:gd name="connsiteX75" fmla="*/ 643467 w 651967"/>
                  <a:gd name="connsiteY75" fmla="*/ 321733 h 567267"/>
                  <a:gd name="connsiteX76" fmla="*/ 643467 w 651967"/>
                  <a:gd name="connsiteY76" fmla="*/ 414867 h 567267"/>
                  <a:gd name="connsiteX77" fmla="*/ 626534 w 651967"/>
                  <a:gd name="connsiteY77" fmla="*/ 440267 h 567267"/>
                  <a:gd name="connsiteX78" fmla="*/ 609600 w 651967"/>
                  <a:gd name="connsiteY78" fmla="*/ 457200 h 567267"/>
                  <a:gd name="connsiteX79" fmla="*/ 550334 w 651967"/>
                  <a:gd name="connsiteY79" fmla="*/ 465667 h 567267"/>
                  <a:gd name="connsiteX80" fmla="*/ 389467 w 651967"/>
                  <a:gd name="connsiteY80" fmla="*/ 414867 h 567267"/>
                  <a:gd name="connsiteX81" fmla="*/ 381000 w 651967"/>
                  <a:gd name="connsiteY81" fmla="*/ 381000 h 567267"/>
                  <a:gd name="connsiteX82" fmla="*/ 474134 w 651967"/>
                  <a:gd name="connsiteY82" fmla="*/ 237067 h 567267"/>
                  <a:gd name="connsiteX83" fmla="*/ 508000 w 651967"/>
                  <a:gd name="connsiteY83" fmla="*/ 220133 h 567267"/>
                  <a:gd name="connsiteX84" fmla="*/ 550334 w 651967"/>
                  <a:gd name="connsiteY84" fmla="*/ 177800 h 567267"/>
                  <a:gd name="connsiteX85" fmla="*/ 558800 w 651967"/>
                  <a:gd name="connsiteY85" fmla="*/ 152400 h 567267"/>
                  <a:gd name="connsiteX86" fmla="*/ 575734 w 651967"/>
                  <a:gd name="connsiteY86" fmla="*/ 135467 h 567267"/>
                  <a:gd name="connsiteX87" fmla="*/ 558800 w 651967"/>
                  <a:gd name="connsiteY87" fmla="*/ 84667 h 567267"/>
                  <a:gd name="connsiteX88" fmla="*/ 482600 w 651967"/>
                  <a:gd name="connsiteY88" fmla="*/ 16933 h 567267"/>
                  <a:gd name="connsiteX89" fmla="*/ 457200 w 651967"/>
                  <a:gd name="connsiteY89" fmla="*/ 8467 h 567267"/>
                  <a:gd name="connsiteX90" fmla="*/ 414867 w 651967"/>
                  <a:gd name="connsiteY90" fmla="*/ 16933 h 567267"/>
                  <a:gd name="connsiteX91" fmla="*/ 406400 w 651967"/>
                  <a:gd name="connsiteY91" fmla="*/ 42333 h 567267"/>
                  <a:gd name="connsiteX92" fmla="*/ 389467 w 651967"/>
                  <a:gd name="connsiteY92" fmla="*/ 59267 h 567267"/>
                  <a:gd name="connsiteX93" fmla="*/ 381000 w 651967"/>
                  <a:gd name="connsiteY93" fmla="*/ 84667 h 567267"/>
                  <a:gd name="connsiteX94" fmla="*/ 355600 w 651967"/>
                  <a:gd name="connsiteY94" fmla="*/ 110067 h 567267"/>
                  <a:gd name="connsiteX95" fmla="*/ 347134 w 651967"/>
                  <a:gd name="connsiteY95" fmla="*/ 160867 h 567267"/>
                  <a:gd name="connsiteX96" fmla="*/ 296334 w 651967"/>
                  <a:gd name="connsiteY96" fmla="*/ 186267 h 567267"/>
                  <a:gd name="connsiteX97" fmla="*/ 110067 w 651967"/>
                  <a:gd name="connsiteY97" fmla="*/ 203200 h 567267"/>
                  <a:gd name="connsiteX98" fmla="*/ 135467 w 651967"/>
                  <a:gd name="connsiteY98" fmla="*/ 254000 h 567267"/>
                  <a:gd name="connsiteX99" fmla="*/ 203200 w 651967"/>
                  <a:gd name="connsiteY99" fmla="*/ 279400 h 567267"/>
                  <a:gd name="connsiteX100" fmla="*/ 237067 w 651967"/>
                  <a:gd name="connsiteY100" fmla="*/ 296333 h 567267"/>
                  <a:gd name="connsiteX101" fmla="*/ 448734 w 651967"/>
                  <a:gd name="connsiteY101" fmla="*/ 313267 h 567267"/>
                  <a:gd name="connsiteX102" fmla="*/ 474134 w 651967"/>
                  <a:gd name="connsiteY102" fmla="*/ 321733 h 567267"/>
                  <a:gd name="connsiteX103" fmla="*/ 516467 w 651967"/>
                  <a:gd name="connsiteY103" fmla="*/ 330200 h 567267"/>
                  <a:gd name="connsiteX104" fmla="*/ 584200 w 651967"/>
                  <a:gd name="connsiteY104" fmla="*/ 364067 h 567267"/>
                  <a:gd name="connsiteX105" fmla="*/ 601134 w 651967"/>
                  <a:gd name="connsiteY105" fmla="*/ 381000 h 567267"/>
                  <a:gd name="connsiteX106" fmla="*/ 609600 w 651967"/>
                  <a:gd name="connsiteY106" fmla="*/ 406400 h 567267"/>
                  <a:gd name="connsiteX107" fmla="*/ 508000 w 651967"/>
                  <a:gd name="connsiteY107" fmla="*/ 431800 h 567267"/>
                  <a:gd name="connsiteX108" fmla="*/ 270934 w 651967"/>
                  <a:gd name="connsiteY108" fmla="*/ 448733 h 567267"/>
                  <a:gd name="connsiteX109" fmla="*/ 211667 w 651967"/>
                  <a:gd name="connsiteY109" fmla="*/ 482600 h 567267"/>
                  <a:gd name="connsiteX110" fmla="*/ 169334 w 651967"/>
                  <a:gd name="connsiteY110" fmla="*/ 474133 h 567267"/>
                  <a:gd name="connsiteX111" fmla="*/ 127000 w 651967"/>
                  <a:gd name="connsiteY111" fmla="*/ 448733 h 567267"/>
                  <a:gd name="connsiteX112" fmla="*/ 101600 w 651967"/>
                  <a:gd name="connsiteY112" fmla="*/ 431800 h 567267"/>
                  <a:gd name="connsiteX113" fmla="*/ 93134 w 651967"/>
                  <a:gd name="connsiteY113" fmla="*/ 406400 h 567267"/>
                  <a:gd name="connsiteX114" fmla="*/ 59267 w 651967"/>
                  <a:gd name="connsiteY114" fmla="*/ 372533 h 567267"/>
                  <a:gd name="connsiteX115" fmla="*/ 0 w 651967"/>
                  <a:gd name="connsiteY115" fmla="*/ 406400 h 567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651967" h="567267">
                    <a:moveTo>
                      <a:pt x="321734" y="177800"/>
                    </a:moveTo>
                    <a:cubicBezTo>
                      <a:pt x="285045" y="183444"/>
                      <a:pt x="248152" y="187892"/>
                      <a:pt x="211667" y="194733"/>
                    </a:cubicBezTo>
                    <a:cubicBezTo>
                      <a:pt x="202895" y="196378"/>
                      <a:pt x="193693" y="198249"/>
                      <a:pt x="186267" y="203200"/>
                    </a:cubicBezTo>
                    <a:cubicBezTo>
                      <a:pt x="176304" y="209842"/>
                      <a:pt x="169334" y="220133"/>
                      <a:pt x="160867" y="228600"/>
                    </a:cubicBezTo>
                    <a:cubicBezTo>
                      <a:pt x="152155" y="272158"/>
                      <a:pt x="140487" y="309017"/>
                      <a:pt x="160867" y="355600"/>
                    </a:cubicBezTo>
                    <a:cubicBezTo>
                      <a:pt x="180368" y="400174"/>
                      <a:pt x="202965" y="403499"/>
                      <a:pt x="237067" y="414867"/>
                    </a:cubicBezTo>
                    <a:cubicBezTo>
                      <a:pt x="269662" y="401828"/>
                      <a:pt x="285084" y="402107"/>
                      <a:pt x="304800" y="372533"/>
                    </a:cubicBezTo>
                    <a:cubicBezTo>
                      <a:pt x="309751" y="365107"/>
                      <a:pt x="310445" y="355600"/>
                      <a:pt x="313267" y="347133"/>
                    </a:cubicBezTo>
                    <a:cubicBezTo>
                      <a:pt x="310445" y="338666"/>
                      <a:pt x="310375" y="328702"/>
                      <a:pt x="304800" y="321733"/>
                    </a:cubicBezTo>
                    <a:cubicBezTo>
                      <a:pt x="279299" y="289858"/>
                      <a:pt x="210385" y="298526"/>
                      <a:pt x="186267" y="296333"/>
                    </a:cubicBezTo>
                    <a:cubicBezTo>
                      <a:pt x="174978" y="293511"/>
                      <a:pt x="162808" y="293071"/>
                      <a:pt x="152400" y="287867"/>
                    </a:cubicBezTo>
                    <a:cubicBezTo>
                      <a:pt x="130834" y="277084"/>
                      <a:pt x="132163" y="257716"/>
                      <a:pt x="127000" y="237067"/>
                    </a:cubicBezTo>
                    <a:cubicBezTo>
                      <a:pt x="132008" y="197002"/>
                      <a:pt x="124957" y="171376"/>
                      <a:pt x="152400" y="143933"/>
                    </a:cubicBezTo>
                    <a:cubicBezTo>
                      <a:pt x="159595" y="136738"/>
                      <a:pt x="169333" y="132644"/>
                      <a:pt x="177800" y="127000"/>
                    </a:cubicBezTo>
                    <a:cubicBezTo>
                      <a:pt x="206022" y="132644"/>
                      <a:pt x="236265" y="132023"/>
                      <a:pt x="262467" y="143933"/>
                    </a:cubicBezTo>
                    <a:cubicBezTo>
                      <a:pt x="285771" y="154525"/>
                      <a:pt x="262637" y="189797"/>
                      <a:pt x="254000" y="194733"/>
                    </a:cubicBezTo>
                    <a:cubicBezTo>
                      <a:pt x="241506" y="201873"/>
                      <a:pt x="225986" y="201768"/>
                      <a:pt x="211667" y="203200"/>
                    </a:cubicBezTo>
                    <a:cubicBezTo>
                      <a:pt x="169450" y="207422"/>
                      <a:pt x="127000" y="208845"/>
                      <a:pt x="84667" y="211667"/>
                    </a:cubicBezTo>
                    <a:cubicBezTo>
                      <a:pt x="81845" y="222956"/>
                      <a:pt x="76200" y="233897"/>
                      <a:pt x="76200" y="245533"/>
                    </a:cubicBezTo>
                    <a:cubicBezTo>
                      <a:pt x="76200" y="279517"/>
                      <a:pt x="75910" y="314296"/>
                      <a:pt x="84667" y="347133"/>
                    </a:cubicBezTo>
                    <a:cubicBezTo>
                      <a:pt x="87752" y="358702"/>
                      <a:pt x="99913" y="366187"/>
                      <a:pt x="110067" y="372533"/>
                    </a:cubicBezTo>
                    <a:cubicBezTo>
                      <a:pt x="121643" y="379768"/>
                      <a:pt x="160908" y="392303"/>
                      <a:pt x="177800" y="397933"/>
                    </a:cubicBezTo>
                    <a:cubicBezTo>
                      <a:pt x="235514" y="436411"/>
                      <a:pt x="162744" y="392914"/>
                      <a:pt x="254000" y="423333"/>
                    </a:cubicBezTo>
                    <a:cubicBezTo>
                      <a:pt x="263654" y="426551"/>
                      <a:pt x="269485" y="437979"/>
                      <a:pt x="279400" y="440267"/>
                    </a:cubicBezTo>
                    <a:cubicBezTo>
                      <a:pt x="307037" y="446645"/>
                      <a:pt x="335845" y="445911"/>
                      <a:pt x="364067" y="448733"/>
                    </a:cubicBezTo>
                    <a:cubicBezTo>
                      <a:pt x="372534" y="445911"/>
                      <a:pt x="383156" y="446578"/>
                      <a:pt x="389467" y="440267"/>
                    </a:cubicBezTo>
                    <a:cubicBezTo>
                      <a:pt x="416889" y="412845"/>
                      <a:pt x="409697" y="359609"/>
                      <a:pt x="397934" y="330200"/>
                    </a:cubicBezTo>
                    <a:cubicBezTo>
                      <a:pt x="394620" y="321914"/>
                      <a:pt x="381001" y="324555"/>
                      <a:pt x="372534" y="321733"/>
                    </a:cubicBezTo>
                    <a:cubicBezTo>
                      <a:pt x="319792" y="268994"/>
                      <a:pt x="396152" y="340301"/>
                      <a:pt x="330200" y="296333"/>
                    </a:cubicBezTo>
                    <a:cubicBezTo>
                      <a:pt x="269215" y="255676"/>
                      <a:pt x="347079" y="279388"/>
                      <a:pt x="262467" y="262467"/>
                    </a:cubicBezTo>
                    <a:cubicBezTo>
                      <a:pt x="209206" y="270075"/>
                      <a:pt x="188690" y="280611"/>
                      <a:pt x="135467" y="254000"/>
                    </a:cubicBezTo>
                    <a:cubicBezTo>
                      <a:pt x="126366" y="249449"/>
                      <a:pt x="124178" y="237067"/>
                      <a:pt x="118534" y="228600"/>
                    </a:cubicBezTo>
                    <a:cubicBezTo>
                      <a:pt x="118621" y="228077"/>
                      <a:pt x="126690" y="163371"/>
                      <a:pt x="135467" y="152400"/>
                    </a:cubicBezTo>
                    <a:cubicBezTo>
                      <a:pt x="148543" y="136055"/>
                      <a:pt x="188713" y="125776"/>
                      <a:pt x="203200" y="118533"/>
                    </a:cubicBezTo>
                    <a:cubicBezTo>
                      <a:pt x="212301" y="113982"/>
                      <a:pt x="219499" y="106151"/>
                      <a:pt x="228600" y="101600"/>
                    </a:cubicBezTo>
                    <a:cubicBezTo>
                      <a:pt x="242194" y="94803"/>
                      <a:pt x="256823" y="90311"/>
                      <a:pt x="270934" y="84667"/>
                    </a:cubicBezTo>
                    <a:cubicBezTo>
                      <a:pt x="307623" y="90311"/>
                      <a:pt x="344988" y="92597"/>
                      <a:pt x="381000" y="101600"/>
                    </a:cubicBezTo>
                    <a:cubicBezTo>
                      <a:pt x="390872" y="104068"/>
                      <a:pt x="404193" y="108600"/>
                      <a:pt x="406400" y="118533"/>
                    </a:cubicBezTo>
                    <a:cubicBezTo>
                      <a:pt x="410729" y="138014"/>
                      <a:pt x="406039" y="159564"/>
                      <a:pt x="397934" y="177800"/>
                    </a:cubicBezTo>
                    <a:cubicBezTo>
                      <a:pt x="393801" y="187099"/>
                      <a:pt x="381001" y="189089"/>
                      <a:pt x="372534" y="194733"/>
                    </a:cubicBezTo>
                    <a:cubicBezTo>
                      <a:pt x="364067" y="206022"/>
                      <a:pt x="357112" y="218622"/>
                      <a:pt x="347134" y="228600"/>
                    </a:cubicBezTo>
                    <a:cubicBezTo>
                      <a:pt x="280213" y="295521"/>
                      <a:pt x="343164" y="214887"/>
                      <a:pt x="287867" y="279400"/>
                    </a:cubicBezTo>
                    <a:cubicBezTo>
                      <a:pt x="250961" y="322457"/>
                      <a:pt x="279744" y="307508"/>
                      <a:pt x="237067" y="321733"/>
                    </a:cubicBezTo>
                    <a:cubicBezTo>
                      <a:pt x="198767" y="360035"/>
                      <a:pt x="245057" y="312147"/>
                      <a:pt x="194734" y="372533"/>
                    </a:cubicBezTo>
                    <a:cubicBezTo>
                      <a:pt x="189624" y="378665"/>
                      <a:pt x="183445" y="383822"/>
                      <a:pt x="177800" y="389467"/>
                    </a:cubicBezTo>
                    <a:cubicBezTo>
                      <a:pt x="168037" y="418758"/>
                      <a:pt x="159920" y="429906"/>
                      <a:pt x="177800" y="465667"/>
                    </a:cubicBezTo>
                    <a:cubicBezTo>
                      <a:pt x="182351" y="474768"/>
                      <a:pt x="194365" y="477552"/>
                      <a:pt x="203200" y="482600"/>
                    </a:cubicBezTo>
                    <a:cubicBezTo>
                      <a:pt x="214159" y="488862"/>
                      <a:pt x="226109" y="493271"/>
                      <a:pt x="237067" y="499533"/>
                    </a:cubicBezTo>
                    <a:cubicBezTo>
                      <a:pt x="283025" y="525795"/>
                      <a:pt x="241296" y="509411"/>
                      <a:pt x="287867" y="524933"/>
                    </a:cubicBezTo>
                    <a:cubicBezTo>
                      <a:pt x="296334" y="530578"/>
                      <a:pt x="303613" y="538649"/>
                      <a:pt x="313267" y="541867"/>
                    </a:cubicBezTo>
                    <a:cubicBezTo>
                      <a:pt x="386609" y="566314"/>
                      <a:pt x="345108" y="531373"/>
                      <a:pt x="381000" y="567267"/>
                    </a:cubicBezTo>
                    <a:cubicBezTo>
                      <a:pt x="403578" y="561622"/>
                      <a:pt x="426490" y="557177"/>
                      <a:pt x="448734" y="550333"/>
                    </a:cubicBezTo>
                    <a:cubicBezTo>
                      <a:pt x="450609" y="549756"/>
                      <a:pt x="505273" y="526655"/>
                      <a:pt x="516467" y="524933"/>
                    </a:cubicBezTo>
                    <a:cubicBezTo>
                      <a:pt x="544500" y="520620"/>
                      <a:pt x="572912" y="519289"/>
                      <a:pt x="601134" y="516467"/>
                    </a:cubicBezTo>
                    <a:cubicBezTo>
                      <a:pt x="601326" y="513199"/>
                      <a:pt x="620247" y="320633"/>
                      <a:pt x="601134" y="287867"/>
                    </a:cubicBezTo>
                    <a:cubicBezTo>
                      <a:pt x="592140" y="272449"/>
                      <a:pt x="550334" y="270933"/>
                      <a:pt x="550334" y="270933"/>
                    </a:cubicBezTo>
                    <a:cubicBezTo>
                      <a:pt x="519289" y="273755"/>
                      <a:pt x="485975" y="267410"/>
                      <a:pt x="457200" y="279400"/>
                    </a:cubicBezTo>
                    <a:cubicBezTo>
                      <a:pt x="446459" y="283876"/>
                      <a:pt x="449837" y="301683"/>
                      <a:pt x="448734" y="313267"/>
                    </a:cubicBezTo>
                    <a:cubicBezTo>
                      <a:pt x="433995" y="468025"/>
                      <a:pt x="486928" y="441646"/>
                      <a:pt x="414867" y="465667"/>
                    </a:cubicBezTo>
                    <a:cubicBezTo>
                      <a:pt x="395111" y="457200"/>
                      <a:pt x="373484" y="452189"/>
                      <a:pt x="355600" y="440267"/>
                    </a:cubicBezTo>
                    <a:cubicBezTo>
                      <a:pt x="318693" y="415662"/>
                      <a:pt x="348012" y="354861"/>
                      <a:pt x="355600" y="330200"/>
                    </a:cubicBezTo>
                    <a:cubicBezTo>
                      <a:pt x="362212" y="308711"/>
                      <a:pt x="420892" y="255899"/>
                      <a:pt x="423334" y="254000"/>
                    </a:cubicBezTo>
                    <a:cubicBezTo>
                      <a:pt x="508985" y="187382"/>
                      <a:pt x="476780" y="217487"/>
                      <a:pt x="524934" y="169333"/>
                    </a:cubicBezTo>
                    <a:cubicBezTo>
                      <a:pt x="538421" y="128869"/>
                      <a:pt x="555997" y="82271"/>
                      <a:pt x="524934" y="42333"/>
                    </a:cubicBezTo>
                    <a:cubicBezTo>
                      <a:pt x="515603" y="30336"/>
                      <a:pt x="496194" y="32197"/>
                      <a:pt x="482600" y="25400"/>
                    </a:cubicBezTo>
                    <a:cubicBezTo>
                      <a:pt x="424127" y="-3836"/>
                      <a:pt x="493820" y="17623"/>
                      <a:pt x="423334" y="0"/>
                    </a:cubicBezTo>
                    <a:cubicBezTo>
                      <a:pt x="385438" y="6890"/>
                      <a:pt x="335411" y="3256"/>
                      <a:pt x="304800" y="33867"/>
                    </a:cubicBezTo>
                    <a:cubicBezTo>
                      <a:pt x="294822" y="43845"/>
                      <a:pt x="287867" y="56444"/>
                      <a:pt x="279400" y="67733"/>
                    </a:cubicBezTo>
                    <a:cubicBezTo>
                      <a:pt x="276578" y="84666"/>
                      <a:pt x="269792" y="101404"/>
                      <a:pt x="270934" y="118533"/>
                    </a:cubicBezTo>
                    <a:cubicBezTo>
                      <a:pt x="272665" y="144495"/>
                      <a:pt x="279639" y="170049"/>
                      <a:pt x="287867" y="194733"/>
                    </a:cubicBezTo>
                    <a:cubicBezTo>
                      <a:pt x="295171" y="216646"/>
                      <a:pt x="311607" y="226442"/>
                      <a:pt x="330200" y="237067"/>
                    </a:cubicBezTo>
                    <a:cubicBezTo>
                      <a:pt x="341158" y="243329"/>
                      <a:pt x="352249" y="249568"/>
                      <a:pt x="364067" y="254000"/>
                    </a:cubicBezTo>
                    <a:cubicBezTo>
                      <a:pt x="414729" y="272998"/>
                      <a:pt x="528695" y="269731"/>
                      <a:pt x="550334" y="270933"/>
                    </a:cubicBezTo>
                    <a:lnTo>
                      <a:pt x="601134" y="287867"/>
                    </a:lnTo>
                    <a:lnTo>
                      <a:pt x="626534" y="296333"/>
                    </a:lnTo>
                    <a:cubicBezTo>
                      <a:pt x="632178" y="304800"/>
                      <a:pt x="639894" y="312205"/>
                      <a:pt x="643467" y="321733"/>
                    </a:cubicBezTo>
                    <a:cubicBezTo>
                      <a:pt x="655366" y="353464"/>
                      <a:pt x="654222" y="382601"/>
                      <a:pt x="643467" y="414867"/>
                    </a:cubicBezTo>
                    <a:cubicBezTo>
                      <a:pt x="640249" y="424520"/>
                      <a:pt x="632891" y="432321"/>
                      <a:pt x="626534" y="440267"/>
                    </a:cubicBezTo>
                    <a:cubicBezTo>
                      <a:pt x="621547" y="446500"/>
                      <a:pt x="617173" y="454676"/>
                      <a:pt x="609600" y="457200"/>
                    </a:cubicBezTo>
                    <a:cubicBezTo>
                      <a:pt x="590668" y="463511"/>
                      <a:pt x="570089" y="462845"/>
                      <a:pt x="550334" y="465667"/>
                    </a:cubicBezTo>
                    <a:cubicBezTo>
                      <a:pt x="376230" y="455994"/>
                      <a:pt x="409987" y="507206"/>
                      <a:pt x="389467" y="414867"/>
                    </a:cubicBezTo>
                    <a:cubicBezTo>
                      <a:pt x="386943" y="403508"/>
                      <a:pt x="383822" y="392289"/>
                      <a:pt x="381000" y="381000"/>
                    </a:cubicBezTo>
                    <a:cubicBezTo>
                      <a:pt x="398784" y="292084"/>
                      <a:pt x="381321" y="283476"/>
                      <a:pt x="474134" y="237067"/>
                    </a:cubicBezTo>
                    <a:cubicBezTo>
                      <a:pt x="485423" y="231422"/>
                      <a:pt x="498037" y="227882"/>
                      <a:pt x="508000" y="220133"/>
                    </a:cubicBezTo>
                    <a:cubicBezTo>
                      <a:pt x="523752" y="207881"/>
                      <a:pt x="550334" y="177800"/>
                      <a:pt x="550334" y="177800"/>
                    </a:cubicBezTo>
                    <a:cubicBezTo>
                      <a:pt x="553156" y="169333"/>
                      <a:pt x="554208" y="160053"/>
                      <a:pt x="558800" y="152400"/>
                    </a:cubicBezTo>
                    <a:cubicBezTo>
                      <a:pt x="562907" y="145555"/>
                      <a:pt x="575734" y="143450"/>
                      <a:pt x="575734" y="135467"/>
                    </a:cubicBezTo>
                    <a:cubicBezTo>
                      <a:pt x="575734" y="117618"/>
                      <a:pt x="567347" y="100337"/>
                      <a:pt x="558800" y="84667"/>
                    </a:cubicBezTo>
                    <a:cubicBezTo>
                      <a:pt x="538729" y="47871"/>
                      <a:pt x="518506" y="34885"/>
                      <a:pt x="482600" y="16933"/>
                    </a:cubicBezTo>
                    <a:cubicBezTo>
                      <a:pt x="474618" y="12942"/>
                      <a:pt x="465667" y="11289"/>
                      <a:pt x="457200" y="8467"/>
                    </a:cubicBezTo>
                    <a:cubicBezTo>
                      <a:pt x="443089" y="11289"/>
                      <a:pt x="426841" y="8951"/>
                      <a:pt x="414867" y="16933"/>
                    </a:cubicBezTo>
                    <a:cubicBezTo>
                      <a:pt x="407441" y="21883"/>
                      <a:pt x="410992" y="34680"/>
                      <a:pt x="406400" y="42333"/>
                    </a:cubicBezTo>
                    <a:cubicBezTo>
                      <a:pt x="402293" y="49178"/>
                      <a:pt x="395111" y="53622"/>
                      <a:pt x="389467" y="59267"/>
                    </a:cubicBezTo>
                    <a:cubicBezTo>
                      <a:pt x="386645" y="67734"/>
                      <a:pt x="385951" y="77241"/>
                      <a:pt x="381000" y="84667"/>
                    </a:cubicBezTo>
                    <a:cubicBezTo>
                      <a:pt x="374358" y="94630"/>
                      <a:pt x="360463" y="99125"/>
                      <a:pt x="355600" y="110067"/>
                    </a:cubicBezTo>
                    <a:cubicBezTo>
                      <a:pt x="348628" y="125754"/>
                      <a:pt x="353162" y="144793"/>
                      <a:pt x="347134" y="160867"/>
                    </a:cubicBezTo>
                    <a:cubicBezTo>
                      <a:pt x="339916" y="180114"/>
                      <a:pt x="311786" y="184484"/>
                      <a:pt x="296334" y="186267"/>
                    </a:cubicBezTo>
                    <a:cubicBezTo>
                      <a:pt x="234400" y="193413"/>
                      <a:pt x="172156" y="197556"/>
                      <a:pt x="110067" y="203200"/>
                    </a:cubicBezTo>
                    <a:cubicBezTo>
                      <a:pt x="118534" y="220133"/>
                      <a:pt x="124108" y="238854"/>
                      <a:pt x="135467" y="254000"/>
                    </a:cubicBezTo>
                    <a:cubicBezTo>
                      <a:pt x="150856" y="274518"/>
                      <a:pt x="181981" y="275156"/>
                      <a:pt x="203200" y="279400"/>
                    </a:cubicBezTo>
                    <a:cubicBezTo>
                      <a:pt x="214489" y="285044"/>
                      <a:pt x="224564" y="294608"/>
                      <a:pt x="237067" y="296333"/>
                    </a:cubicBezTo>
                    <a:cubicBezTo>
                      <a:pt x="307184" y="306004"/>
                      <a:pt x="448734" y="313267"/>
                      <a:pt x="448734" y="313267"/>
                    </a:cubicBezTo>
                    <a:cubicBezTo>
                      <a:pt x="457201" y="316089"/>
                      <a:pt x="465476" y="319569"/>
                      <a:pt x="474134" y="321733"/>
                    </a:cubicBezTo>
                    <a:cubicBezTo>
                      <a:pt x="488095" y="325223"/>
                      <a:pt x="502683" y="326065"/>
                      <a:pt x="516467" y="330200"/>
                    </a:cubicBezTo>
                    <a:cubicBezTo>
                      <a:pt x="542743" y="338083"/>
                      <a:pt x="563231" y="347292"/>
                      <a:pt x="584200" y="364067"/>
                    </a:cubicBezTo>
                    <a:cubicBezTo>
                      <a:pt x="590433" y="369054"/>
                      <a:pt x="595489" y="375356"/>
                      <a:pt x="601134" y="381000"/>
                    </a:cubicBezTo>
                    <a:cubicBezTo>
                      <a:pt x="603956" y="389467"/>
                      <a:pt x="614192" y="398747"/>
                      <a:pt x="609600" y="406400"/>
                    </a:cubicBezTo>
                    <a:cubicBezTo>
                      <a:pt x="596371" y="428448"/>
                      <a:pt x="514362" y="430891"/>
                      <a:pt x="508000" y="431800"/>
                    </a:cubicBezTo>
                    <a:cubicBezTo>
                      <a:pt x="368489" y="451731"/>
                      <a:pt x="573564" y="434978"/>
                      <a:pt x="270934" y="448733"/>
                    </a:cubicBezTo>
                    <a:cubicBezTo>
                      <a:pt x="257185" y="459044"/>
                      <a:pt x="233214" y="482600"/>
                      <a:pt x="211667" y="482600"/>
                    </a:cubicBezTo>
                    <a:cubicBezTo>
                      <a:pt x="197277" y="482600"/>
                      <a:pt x="183445" y="476955"/>
                      <a:pt x="169334" y="474133"/>
                    </a:cubicBezTo>
                    <a:cubicBezTo>
                      <a:pt x="155223" y="465666"/>
                      <a:pt x="140955" y="457455"/>
                      <a:pt x="127000" y="448733"/>
                    </a:cubicBezTo>
                    <a:cubicBezTo>
                      <a:pt x="118371" y="443340"/>
                      <a:pt x="107957" y="439746"/>
                      <a:pt x="101600" y="431800"/>
                    </a:cubicBezTo>
                    <a:cubicBezTo>
                      <a:pt x="96025" y="424831"/>
                      <a:pt x="98321" y="413662"/>
                      <a:pt x="93134" y="406400"/>
                    </a:cubicBezTo>
                    <a:cubicBezTo>
                      <a:pt x="83855" y="393409"/>
                      <a:pt x="59267" y="372533"/>
                      <a:pt x="59267" y="372533"/>
                    </a:cubicBezTo>
                    <a:cubicBezTo>
                      <a:pt x="2480" y="391463"/>
                      <a:pt x="16450" y="373502"/>
                      <a:pt x="0" y="406400"/>
                    </a:cubicBezTo>
                  </a:path>
                </a:pathLst>
              </a:cu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4" name="Forme libre 523"/>
              <p:cNvSpPr/>
              <p:nvPr/>
            </p:nvSpPr>
            <p:spPr>
              <a:xfrm rot="11604351">
                <a:off x="4470747" y="1434186"/>
                <a:ext cx="651967" cy="567267"/>
              </a:xfrm>
              <a:custGeom>
                <a:avLst/>
                <a:gdLst>
                  <a:gd name="connsiteX0" fmla="*/ 321734 w 651967"/>
                  <a:gd name="connsiteY0" fmla="*/ 177800 h 567267"/>
                  <a:gd name="connsiteX1" fmla="*/ 211667 w 651967"/>
                  <a:gd name="connsiteY1" fmla="*/ 194733 h 567267"/>
                  <a:gd name="connsiteX2" fmla="*/ 186267 w 651967"/>
                  <a:gd name="connsiteY2" fmla="*/ 203200 h 567267"/>
                  <a:gd name="connsiteX3" fmla="*/ 160867 w 651967"/>
                  <a:gd name="connsiteY3" fmla="*/ 228600 h 567267"/>
                  <a:gd name="connsiteX4" fmla="*/ 160867 w 651967"/>
                  <a:gd name="connsiteY4" fmla="*/ 355600 h 567267"/>
                  <a:gd name="connsiteX5" fmla="*/ 237067 w 651967"/>
                  <a:gd name="connsiteY5" fmla="*/ 414867 h 567267"/>
                  <a:gd name="connsiteX6" fmla="*/ 304800 w 651967"/>
                  <a:gd name="connsiteY6" fmla="*/ 372533 h 567267"/>
                  <a:gd name="connsiteX7" fmla="*/ 313267 w 651967"/>
                  <a:gd name="connsiteY7" fmla="*/ 347133 h 567267"/>
                  <a:gd name="connsiteX8" fmla="*/ 304800 w 651967"/>
                  <a:gd name="connsiteY8" fmla="*/ 321733 h 567267"/>
                  <a:gd name="connsiteX9" fmla="*/ 186267 w 651967"/>
                  <a:gd name="connsiteY9" fmla="*/ 296333 h 567267"/>
                  <a:gd name="connsiteX10" fmla="*/ 152400 w 651967"/>
                  <a:gd name="connsiteY10" fmla="*/ 287867 h 567267"/>
                  <a:gd name="connsiteX11" fmla="*/ 127000 w 651967"/>
                  <a:gd name="connsiteY11" fmla="*/ 237067 h 567267"/>
                  <a:gd name="connsiteX12" fmla="*/ 152400 w 651967"/>
                  <a:gd name="connsiteY12" fmla="*/ 143933 h 567267"/>
                  <a:gd name="connsiteX13" fmla="*/ 177800 w 651967"/>
                  <a:gd name="connsiteY13" fmla="*/ 127000 h 567267"/>
                  <a:gd name="connsiteX14" fmla="*/ 262467 w 651967"/>
                  <a:gd name="connsiteY14" fmla="*/ 143933 h 567267"/>
                  <a:gd name="connsiteX15" fmla="*/ 254000 w 651967"/>
                  <a:gd name="connsiteY15" fmla="*/ 194733 h 567267"/>
                  <a:gd name="connsiteX16" fmla="*/ 211667 w 651967"/>
                  <a:gd name="connsiteY16" fmla="*/ 203200 h 567267"/>
                  <a:gd name="connsiteX17" fmla="*/ 84667 w 651967"/>
                  <a:gd name="connsiteY17" fmla="*/ 211667 h 567267"/>
                  <a:gd name="connsiteX18" fmla="*/ 76200 w 651967"/>
                  <a:gd name="connsiteY18" fmla="*/ 245533 h 567267"/>
                  <a:gd name="connsiteX19" fmla="*/ 84667 w 651967"/>
                  <a:gd name="connsiteY19" fmla="*/ 347133 h 567267"/>
                  <a:gd name="connsiteX20" fmla="*/ 110067 w 651967"/>
                  <a:gd name="connsiteY20" fmla="*/ 372533 h 567267"/>
                  <a:gd name="connsiteX21" fmla="*/ 177800 w 651967"/>
                  <a:gd name="connsiteY21" fmla="*/ 397933 h 567267"/>
                  <a:gd name="connsiteX22" fmla="*/ 254000 w 651967"/>
                  <a:gd name="connsiteY22" fmla="*/ 423333 h 567267"/>
                  <a:gd name="connsiteX23" fmla="*/ 279400 w 651967"/>
                  <a:gd name="connsiteY23" fmla="*/ 440267 h 567267"/>
                  <a:gd name="connsiteX24" fmla="*/ 364067 w 651967"/>
                  <a:gd name="connsiteY24" fmla="*/ 448733 h 567267"/>
                  <a:gd name="connsiteX25" fmla="*/ 389467 w 651967"/>
                  <a:gd name="connsiteY25" fmla="*/ 440267 h 567267"/>
                  <a:gd name="connsiteX26" fmla="*/ 397934 w 651967"/>
                  <a:gd name="connsiteY26" fmla="*/ 330200 h 567267"/>
                  <a:gd name="connsiteX27" fmla="*/ 372534 w 651967"/>
                  <a:gd name="connsiteY27" fmla="*/ 321733 h 567267"/>
                  <a:gd name="connsiteX28" fmla="*/ 330200 w 651967"/>
                  <a:gd name="connsiteY28" fmla="*/ 296333 h 567267"/>
                  <a:gd name="connsiteX29" fmla="*/ 262467 w 651967"/>
                  <a:gd name="connsiteY29" fmla="*/ 262467 h 567267"/>
                  <a:gd name="connsiteX30" fmla="*/ 135467 w 651967"/>
                  <a:gd name="connsiteY30" fmla="*/ 254000 h 567267"/>
                  <a:gd name="connsiteX31" fmla="*/ 118534 w 651967"/>
                  <a:gd name="connsiteY31" fmla="*/ 228600 h 567267"/>
                  <a:gd name="connsiteX32" fmla="*/ 135467 w 651967"/>
                  <a:gd name="connsiteY32" fmla="*/ 152400 h 567267"/>
                  <a:gd name="connsiteX33" fmla="*/ 203200 w 651967"/>
                  <a:gd name="connsiteY33" fmla="*/ 118533 h 567267"/>
                  <a:gd name="connsiteX34" fmla="*/ 228600 w 651967"/>
                  <a:gd name="connsiteY34" fmla="*/ 101600 h 567267"/>
                  <a:gd name="connsiteX35" fmla="*/ 270934 w 651967"/>
                  <a:gd name="connsiteY35" fmla="*/ 84667 h 567267"/>
                  <a:gd name="connsiteX36" fmla="*/ 381000 w 651967"/>
                  <a:gd name="connsiteY36" fmla="*/ 101600 h 567267"/>
                  <a:gd name="connsiteX37" fmla="*/ 406400 w 651967"/>
                  <a:gd name="connsiteY37" fmla="*/ 118533 h 567267"/>
                  <a:gd name="connsiteX38" fmla="*/ 397934 w 651967"/>
                  <a:gd name="connsiteY38" fmla="*/ 177800 h 567267"/>
                  <a:gd name="connsiteX39" fmla="*/ 372534 w 651967"/>
                  <a:gd name="connsiteY39" fmla="*/ 194733 h 567267"/>
                  <a:gd name="connsiteX40" fmla="*/ 347134 w 651967"/>
                  <a:gd name="connsiteY40" fmla="*/ 228600 h 567267"/>
                  <a:gd name="connsiteX41" fmla="*/ 287867 w 651967"/>
                  <a:gd name="connsiteY41" fmla="*/ 279400 h 567267"/>
                  <a:gd name="connsiteX42" fmla="*/ 237067 w 651967"/>
                  <a:gd name="connsiteY42" fmla="*/ 321733 h 567267"/>
                  <a:gd name="connsiteX43" fmla="*/ 194734 w 651967"/>
                  <a:gd name="connsiteY43" fmla="*/ 372533 h 567267"/>
                  <a:gd name="connsiteX44" fmla="*/ 177800 w 651967"/>
                  <a:gd name="connsiteY44" fmla="*/ 389467 h 567267"/>
                  <a:gd name="connsiteX45" fmla="*/ 177800 w 651967"/>
                  <a:gd name="connsiteY45" fmla="*/ 465667 h 567267"/>
                  <a:gd name="connsiteX46" fmla="*/ 203200 w 651967"/>
                  <a:gd name="connsiteY46" fmla="*/ 482600 h 567267"/>
                  <a:gd name="connsiteX47" fmla="*/ 237067 w 651967"/>
                  <a:gd name="connsiteY47" fmla="*/ 499533 h 567267"/>
                  <a:gd name="connsiteX48" fmla="*/ 287867 w 651967"/>
                  <a:gd name="connsiteY48" fmla="*/ 524933 h 567267"/>
                  <a:gd name="connsiteX49" fmla="*/ 313267 w 651967"/>
                  <a:gd name="connsiteY49" fmla="*/ 541867 h 567267"/>
                  <a:gd name="connsiteX50" fmla="*/ 381000 w 651967"/>
                  <a:gd name="connsiteY50" fmla="*/ 567267 h 567267"/>
                  <a:gd name="connsiteX51" fmla="*/ 448734 w 651967"/>
                  <a:gd name="connsiteY51" fmla="*/ 550333 h 567267"/>
                  <a:gd name="connsiteX52" fmla="*/ 516467 w 651967"/>
                  <a:gd name="connsiteY52" fmla="*/ 524933 h 567267"/>
                  <a:gd name="connsiteX53" fmla="*/ 601134 w 651967"/>
                  <a:gd name="connsiteY53" fmla="*/ 516467 h 567267"/>
                  <a:gd name="connsiteX54" fmla="*/ 601134 w 651967"/>
                  <a:gd name="connsiteY54" fmla="*/ 287867 h 567267"/>
                  <a:gd name="connsiteX55" fmla="*/ 550334 w 651967"/>
                  <a:gd name="connsiteY55" fmla="*/ 270933 h 567267"/>
                  <a:gd name="connsiteX56" fmla="*/ 457200 w 651967"/>
                  <a:gd name="connsiteY56" fmla="*/ 279400 h 567267"/>
                  <a:gd name="connsiteX57" fmla="*/ 448734 w 651967"/>
                  <a:gd name="connsiteY57" fmla="*/ 313267 h 567267"/>
                  <a:gd name="connsiteX58" fmla="*/ 414867 w 651967"/>
                  <a:gd name="connsiteY58" fmla="*/ 465667 h 567267"/>
                  <a:gd name="connsiteX59" fmla="*/ 355600 w 651967"/>
                  <a:gd name="connsiteY59" fmla="*/ 440267 h 567267"/>
                  <a:gd name="connsiteX60" fmla="*/ 355600 w 651967"/>
                  <a:gd name="connsiteY60" fmla="*/ 330200 h 567267"/>
                  <a:gd name="connsiteX61" fmla="*/ 423334 w 651967"/>
                  <a:gd name="connsiteY61" fmla="*/ 254000 h 567267"/>
                  <a:gd name="connsiteX62" fmla="*/ 524934 w 651967"/>
                  <a:gd name="connsiteY62" fmla="*/ 169333 h 567267"/>
                  <a:gd name="connsiteX63" fmla="*/ 524934 w 651967"/>
                  <a:gd name="connsiteY63" fmla="*/ 42333 h 567267"/>
                  <a:gd name="connsiteX64" fmla="*/ 482600 w 651967"/>
                  <a:gd name="connsiteY64" fmla="*/ 25400 h 567267"/>
                  <a:gd name="connsiteX65" fmla="*/ 423334 w 651967"/>
                  <a:gd name="connsiteY65" fmla="*/ 0 h 567267"/>
                  <a:gd name="connsiteX66" fmla="*/ 304800 w 651967"/>
                  <a:gd name="connsiteY66" fmla="*/ 33867 h 567267"/>
                  <a:gd name="connsiteX67" fmla="*/ 279400 w 651967"/>
                  <a:gd name="connsiteY67" fmla="*/ 67733 h 567267"/>
                  <a:gd name="connsiteX68" fmla="*/ 270934 w 651967"/>
                  <a:gd name="connsiteY68" fmla="*/ 118533 h 567267"/>
                  <a:gd name="connsiteX69" fmla="*/ 287867 w 651967"/>
                  <a:gd name="connsiteY69" fmla="*/ 194733 h 567267"/>
                  <a:gd name="connsiteX70" fmla="*/ 330200 w 651967"/>
                  <a:gd name="connsiteY70" fmla="*/ 237067 h 567267"/>
                  <a:gd name="connsiteX71" fmla="*/ 364067 w 651967"/>
                  <a:gd name="connsiteY71" fmla="*/ 254000 h 567267"/>
                  <a:gd name="connsiteX72" fmla="*/ 550334 w 651967"/>
                  <a:gd name="connsiteY72" fmla="*/ 270933 h 567267"/>
                  <a:gd name="connsiteX73" fmla="*/ 601134 w 651967"/>
                  <a:gd name="connsiteY73" fmla="*/ 287867 h 567267"/>
                  <a:gd name="connsiteX74" fmla="*/ 626534 w 651967"/>
                  <a:gd name="connsiteY74" fmla="*/ 296333 h 567267"/>
                  <a:gd name="connsiteX75" fmla="*/ 643467 w 651967"/>
                  <a:gd name="connsiteY75" fmla="*/ 321733 h 567267"/>
                  <a:gd name="connsiteX76" fmla="*/ 643467 w 651967"/>
                  <a:gd name="connsiteY76" fmla="*/ 414867 h 567267"/>
                  <a:gd name="connsiteX77" fmla="*/ 626534 w 651967"/>
                  <a:gd name="connsiteY77" fmla="*/ 440267 h 567267"/>
                  <a:gd name="connsiteX78" fmla="*/ 609600 w 651967"/>
                  <a:gd name="connsiteY78" fmla="*/ 457200 h 567267"/>
                  <a:gd name="connsiteX79" fmla="*/ 550334 w 651967"/>
                  <a:gd name="connsiteY79" fmla="*/ 465667 h 567267"/>
                  <a:gd name="connsiteX80" fmla="*/ 389467 w 651967"/>
                  <a:gd name="connsiteY80" fmla="*/ 414867 h 567267"/>
                  <a:gd name="connsiteX81" fmla="*/ 381000 w 651967"/>
                  <a:gd name="connsiteY81" fmla="*/ 381000 h 567267"/>
                  <a:gd name="connsiteX82" fmla="*/ 474134 w 651967"/>
                  <a:gd name="connsiteY82" fmla="*/ 237067 h 567267"/>
                  <a:gd name="connsiteX83" fmla="*/ 508000 w 651967"/>
                  <a:gd name="connsiteY83" fmla="*/ 220133 h 567267"/>
                  <a:gd name="connsiteX84" fmla="*/ 550334 w 651967"/>
                  <a:gd name="connsiteY84" fmla="*/ 177800 h 567267"/>
                  <a:gd name="connsiteX85" fmla="*/ 558800 w 651967"/>
                  <a:gd name="connsiteY85" fmla="*/ 152400 h 567267"/>
                  <a:gd name="connsiteX86" fmla="*/ 575734 w 651967"/>
                  <a:gd name="connsiteY86" fmla="*/ 135467 h 567267"/>
                  <a:gd name="connsiteX87" fmla="*/ 558800 w 651967"/>
                  <a:gd name="connsiteY87" fmla="*/ 84667 h 567267"/>
                  <a:gd name="connsiteX88" fmla="*/ 482600 w 651967"/>
                  <a:gd name="connsiteY88" fmla="*/ 16933 h 567267"/>
                  <a:gd name="connsiteX89" fmla="*/ 457200 w 651967"/>
                  <a:gd name="connsiteY89" fmla="*/ 8467 h 567267"/>
                  <a:gd name="connsiteX90" fmla="*/ 414867 w 651967"/>
                  <a:gd name="connsiteY90" fmla="*/ 16933 h 567267"/>
                  <a:gd name="connsiteX91" fmla="*/ 406400 w 651967"/>
                  <a:gd name="connsiteY91" fmla="*/ 42333 h 567267"/>
                  <a:gd name="connsiteX92" fmla="*/ 389467 w 651967"/>
                  <a:gd name="connsiteY92" fmla="*/ 59267 h 567267"/>
                  <a:gd name="connsiteX93" fmla="*/ 381000 w 651967"/>
                  <a:gd name="connsiteY93" fmla="*/ 84667 h 567267"/>
                  <a:gd name="connsiteX94" fmla="*/ 355600 w 651967"/>
                  <a:gd name="connsiteY94" fmla="*/ 110067 h 567267"/>
                  <a:gd name="connsiteX95" fmla="*/ 347134 w 651967"/>
                  <a:gd name="connsiteY95" fmla="*/ 160867 h 567267"/>
                  <a:gd name="connsiteX96" fmla="*/ 296334 w 651967"/>
                  <a:gd name="connsiteY96" fmla="*/ 186267 h 567267"/>
                  <a:gd name="connsiteX97" fmla="*/ 110067 w 651967"/>
                  <a:gd name="connsiteY97" fmla="*/ 203200 h 567267"/>
                  <a:gd name="connsiteX98" fmla="*/ 135467 w 651967"/>
                  <a:gd name="connsiteY98" fmla="*/ 254000 h 567267"/>
                  <a:gd name="connsiteX99" fmla="*/ 203200 w 651967"/>
                  <a:gd name="connsiteY99" fmla="*/ 279400 h 567267"/>
                  <a:gd name="connsiteX100" fmla="*/ 237067 w 651967"/>
                  <a:gd name="connsiteY100" fmla="*/ 296333 h 567267"/>
                  <a:gd name="connsiteX101" fmla="*/ 448734 w 651967"/>
                  <a:gd name="connsiteY101" fmla="*/ 313267 h 567267"/>
                  <a:gd name="connsiteX102" fmla="*/ 474134 w 651967"/>
                  <a:gd name="connsiteY102" fmla="*/ 321733 h 567267"/>
                  <a:gd name="connsiteX103" fmla="*/ 516467 w 651967"/>
                  <a:gd name="connsiteY103" fmla="*/ 330200 h 567267"/>
                  <a:gd name="connsiteX104" fmla="*/ 584200 w 651967"/>
                  <a:gd name="connsiteY104" fmla="*/ 364067 h 567267"/>
                  <a:gd name="connsiteX105" fmla="*/ 601134 w 651967"/>
                  <a:gd name="connsiteY105" fmla="*/ 381000 h 567267"/>
                  <a:gd name="connsiteX106" fmla="*/ 609600 w 651967"/>
                  <a:gd name="connsiteY106" fmla="*/ 406400 h 567267"/>
                  <a:gd name="connsiteX107" fmla="*/ 508000 w 651967"/>
                  <a:gd name="connsiteY107" fmla="*/ 431800 h 567267"/>
                  <a:gd name="connsiteX108" fmla="*/ 270934 w 651967"/>
                  <a:gd name="connsiteY108" fmla="*/ 448733 h 567267"/>
                  <a:gd name="connsiteX109" fmla="*/ 211667 w 651967"/>
                  <a:gd name="connsiteY109" fmla="*/ 482600 h 567267"/>
                  <a:gd name="connsiteX110" fmla="*/ 169334 w 651967"/>
                  <a:gd name="connsiteY110" fmla="*/ 474133 h 567267"/>
                  <a:gd name="connsiteX111" fmla="*/ 127000 w 651967"/>
                  <a:gd name="connsiteY111" fmla="*/ 448733 h 567267"/>
                  <a:gd name="connsiteX112" fmla="*/ 101600 w 651967"/>
                  <a:gd name="connsiteY112" fmla="*/ 431800 h 567267"/>
                  <a:gd name="connsiteX113" fmla="*/ 93134 w 651967"/>
                  <a:gd name="connsiteY113" fmla="*/ 406400 h 567267"/>
                  <a:gd name="connsiteX114" fmla="*/ 59267 w 651967"/>
                  <a:gd name="connsiteY114" fmla="*/ 372533 h 567267"/>
                  <a:gd name="connsiteX115" fmla="*/ 0 w 651967"/>
                  <a:gd name="connsiteY115" fmla="*/ 406400 h 567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651967" h="567267">
                    <a:moveTo>
                      <a:pt x="321734" y="177800"/>
                    </a:moveTo>
                    <a:cubicBezTo>
                      <a:pt x="285045" y="183444"/>
                      <a:pt x="248152" y="187892"/>
                      <a:pt x="211667" y="194733"/>
                    </a:cubicBezTo>
                    <a:cubicBezTo>
                      <a:pt x="202895" y="196378"/>
                      <a:pt x="193693" y="198249"/>
                      <a:pt x="186267" y="203200"/>
                    </a:cubicBezTo>
                    <a:cubicBezTo>
                      <a:pt x="176304" y="209842"/>
                      <a:pt x="169334" y="220133"/>
                      <a:pt x="160867" y="228600"/>
                    </a:cubicBezTo>
                    <a:cubicBezTo>
                      <a:pt x="152155" y="272158"/>
                      <a:pt x="140487" y="309017"/>
                      <a:pt x="160867" y="355600"/>
                    </a:cubicBezTo>
                    <a:cubicBezTo>
                      <a:pt x="180368" y="400174"/>
                      <a:pt x="202965" y="403499"/>
                      <a:pt x="237067" y="414867"/>
                    </a:cubicBezTo>
                    <a:cubicBezTo>
                      <a:pt x="269662" y="401828"/>
                      <a:pt x="285084" y="402107"/>
                      <a:pt x="304800" y="372533"/>
                    </a:cubicBezTo>
                    <a:cubicBezTo>
                      <a:pt x="309751" y="365107"/>
                      <a:pt x="310445" y="355600"/>
                      <a:pt x="313267" y="347133"/>
                    </a:cubicBezTo>
                    <a:cubicBezTo>
                      <a:pt x="310445" y="338666"/>
                      <a:pt x="310375" y="328702"/>
                      <a:pt x="304800" y="321733"/>
                    </a:cubicBezTo>
                    <a:cubicBezTo>
                      <a:pt x="279299" y="289858"/>
                      <a:pt x="210385" y="298526"/>
                      <a:pt x="186267" y="296333"/>
                    </a:cubicBezTo>
                    <a:cubicBezTo>
                      <a:pt x="174978" y="293511"/>
                      <a:pt x="162808" y="293071"/>
                      <a:pt x="152400" y="287867"/>
                    </a:cubicBezTo>
                    <a:cubicBezTo>
                      <a:pt x="130834" y="277084"/>
                      <a:pt x="132163" y="257716"/>
                      <a:pt x="127000" y="237067"/>
                    </a:cubicBezTo>
                    <a:cubicBezTo>
                      <a:pt x="132008" y="197002"/>
                      <a:pt x="124957" y="171376"/>
                      <a:pt x="152400" y="143933"/>
                    </a:cubicBezTo>
                    <a:cubicBezTo>
                      <a:pt x="159595" y="136738"/>
                      <a:pt x="169333" y="132644"/>
                      <a:pt x="177800" y="127000"/>
                    </a:cubicBezTo>
                    <a:cubicBezTo>
                      <a:pt x="206022" y="132644"/>
                      <a:pt x="236265" y="132023"/>
                      <a:pt x="262467" y="143933"/>
                    </a:cubicBezTo>
                    <a:cubicBezTo>
                      <a:pt x="285771" y="154525"/>
                      <a:pt x="262637" y="189797"/>
                      <a:pt x="254000" y="194733"/>
                    </a:cubicBezTo>
                    <a:cubicBezTo>
                      <a:pt x="241506" y="201873"/>
                      <a:pt x="225986" y="201768"/>
                      <a:pt x="211667" y="203200"/>
                    </a:cubicBezTo>
                    <a:cubicBezTo>
                      <a:pt x="169450" y="207422"/>
                      <a:pt x="127000" y="208845"/>
                      <a:pt x="84667" y="211667"/>
                    </a:cubicBezTo>
                    <a:cubicBezTo>
                      <a:pt x="81845" y="222956"/>
                      <a:pt x="76200" y="233897"/>
                      <a:pt x="76200" y="245533"/>
                    </a:cubicBezTo>
                    <a:cubicBezTo>
                      <a:pt x="76200" y="279517"/>
                      <a:pt x="75910" y="314296"/>
                      <a:pt x="84667" y="347133"/>
                    </a:cubicBezTo>
                    <a:cubicBezTo>
                      <a:pt x="87752" y="358702"/>
                      <a:pt x="99913" y="366187"/>
                      <a:pt x="110067" y="372533"/>
                    </a:cubicBezTo>
                    <a:cubicBezTo>
                      <a:pt x="121643" y="379768"/>
                      <a:pt x="160908" y="392303"/>
                      <a:pt x="177800" y="397933"/>
                    </a:cubicBezTo>
                    <a:cubicBezTo>
                      <a:pt x="235514" y="436411"/>
                      <a:pt x="162744" y="392914"/>
                      <a:pt x="254000" y="423333"/>
                    </a:cubicBezTo>
                    <a:cubicBezTo>
                      <a:pt x="263654" y="426551"/>
                      <a:pt x="269485" y="437979"/>
                      <a:pt x="279400" y="440267"/>
                    </a:cubicBezTo>
                    <a:cubicBezTo>
                      <a:pt x="307037" y="446645"/>
                      <a:pt x="335845" y="445911"/>
                      <a:pt x="364067" y="448733"/>
                    </a:cubicBezTo>
                    <a:cubicBezTo>
                      <a:pt x="372534" y="445911"/>
                      <a:pt x="383156" y="446578"/>
                      <a:pt x="389467" y="440267"/>
                    </a:cubicBezTo>
                    <a:cubicBezTo>
                      <a:pt x="416889" y="412845"/>
                      <a:pt x="409697" y="359609"/>
                      <a:pt x="397934" y="330200"/>
                    </a:cubicBezTo>
                    <a:cubicBezTo>
                      <a:pt x="394620" y="321914"/>
                      <a:pt x="381001" y="324555"/>
                      <a:pt x="372534" y="321733"/>
                    </a:cubicBezTo>
                    <a:cubicBezTo>
                      <a:pt x="319792" y="268994"/>
                      <a:pt x="396152" y="340301"/>
                      <a:pt x="330200" y="296333"/>
                    </a:cubicBezTo>
                    <a:cubicBezTo>
                      <a:pt x="269215" y="255676"/>
                      <a:pt x="347079" y="279388"/>
                      <a:pt x="262467" y="262467"/>
                    </a:cubicBezTo>
                    <a:cubicBezTo>
                      <a:pt x="209206" y="270075"/>
                      <a:pt x="188690" y="280611"/>
                      <a:pt x="135467" y="254000"/>
                    </a:cubicBezTo>
                    <a:cubicBezTo>
                      <a:pt x="126366" y="249449"/>
                      <a:pt x="124178" y="237067"/>
                      <a:pt x="118534" y="228600"/>
                    </a:cubicBezTo>
                    <a:cubicBezTo>
                      <a:pt x="118621" y="228077"/>
                      <a:pt x="126690" y="163371"/>
                      <a:pt x="135467" y="152400"/>
                    </a:cubicBezTo>
                    <a:cubicBezTo>
                      <a:pt x="148543" y="136055"/>
                      <a:pt x="188713" y="125776"/>
                      <a:pt x="203200" y="118533"/>
                    </a:cubicBezTo>
                    <a:cubicBezTo>
                      <a:pt x="212301" y="113982"/>
                      <a:pt x="219499" y="106151"/>
                      <a:pt x="228600" y="101600"/>
                    </a:cubicBezTo>
                    <a:cubicBezTo>
                      <a:pt x="242194" y="94803"/>
                      <a:pt x="256823" y="90311"/>
                      <a:pt x="270934" y="84667"/>
                    </a:cubicBezTo>
                    <a:cubicBezTo>
                      <a:pt x="307623" y="90311"/>
                      <a:pt x="344988" y="92597"/>
                      <a:pt x="381000" y="101600"/>
                    </a:cubicBezTo>
                    <a:cubicBezTo>
                      <a:pt x="390872" y="104068"/>
                      <a:pt x="404193" y="108600"/>
                      <a:pt x="406400" y="118533"/>
                    </a:cubicBezTo>
                    <a:cubicBezTo>
                      <a:pt x="410729" y="138014"/>
                      <a:pt x="406039" y="159564"/>
                      <a:pt x="397934" y="177800"/>
                    </a:cubicBezTo>
                    <a:cubicBezTo>
                      <a:pt x="393801" y="187099"/>
                      <a:pt x="381001" y="189089"/>
                      <a:pt x="372534" y="194733"/>
                    </a:cubicBezTo>
                    <a:cubicBezTo>
                      <a:pt x="364067" y="206022"/>
                      <a:pt x="357112" y="218622"/>
                      <a:pt x="347134" y="228600"/>
                    </a:cubicBezTo>
                    <a:cubicBezTo>
                      <a:pt x="280213" y="295521"/>
                      <a:pt x="343164" y="214887"/>
                      <a:pt x="287867" y="279400"/>
                    </a:cubicBezTo>
                    <a:cubicBezTo>
                      <a:pt x="250961" y="322457"/>
                      <a:pt x="279744" y="307508"/>
                      <a:pt x="237067" y="321733"/>
                    </a:cubicBezTo>
                    <a:cubicBezTo>
                      <a:pt x="198767" y="360035"/>
                      <a:pt x="245057" y="312147"/>
                      <a:pt x="194734" y="372533"/>
                    </a:cubicBezTo>
                    <a:cubicBezTo>
                      <a:pt x="189624" y="378665"/>
                      <a:pt x="183445" y="383822"/>
                      <a:pt x="177800" y="389467"/>
                    </a:cubicBezTo>
                    <a:cubicBezTo>
                      <a:pt x="168037" y="418758"/>
                      <a:pt x="159920" y="429906"/>
                      <a:pt x="177800" y="465667"/>
                    </a:cubicBezTo>
                    <a:cubicBezTo>
                      <a:pt x="182351" y="474768"/>
                      <a:pt x="194365" y="477552"/>
                      <a:pt x="203200" y="482600"/>
                    </a:cubicBezTo>
                    <a:cubicBezTo>
                      <a:pt x="214159" y="488862"/>
                      <a:pt x="226109" y="493271"/>
                      <a:pt x="237067" y="499533"/>
                    </a:cubicBezTo>
                    <a:cubicBezTo>
                      <a:pt x="283025" y="525795"/>
                      <a:pt x="241296" y="509411"/>
                      <a:pt x="287867" y="524933"/>
                    </a:cubicBezTo>
                    <a:cubicBezTo>
                      <a:pt x="296334" y="530578"/>
                      <a:pt x="303613" y="538649"/>
                      <a:pt x="313267" y="541867"/>
                    </a:cubicBezTo>
                    <a:cubicBezTo>
                      <a:pt x="386609" y="566314"/>
                      <a:pt x="345108" y="531373"/>
                      <a:pt x="381000" y="567267"/>
                    </a:cubicBezTo>
                    <a:cubicBezTo>
                      <a:pt x="403578" y="561622"/>
                      <a:pt x="426490" y="557177"/>
                      <a:pt x="448734" y="550333"/>
                    </a:cubicBezTo>
                    <a:cubicBezTo>
                      <a:pt x="450609" y="549756"/>
                      <a:pt x="505273" y="526655"/>
                      <a:pt x="516467" y="524933"/>
                    </a:cubicBezTo>
                    <a:cubicBezTo>
                      <a:pt x="544500" y="520620"/>
                      <a:pt x="572912" y="519289"/>
                      <a:pt x="601134" y="516467"/>
                    </a:cubicBezTo>
                    <a:cubicBezTo>
                      <a:pt x="601326" y="513199"/>
                      <a:pt x="620247" y="320633"/>
                      <a:pt x="601134" y="287867"/>
                    </a:cubicBezTo>
                    <a:cubicBezTo>
                      <a:pt x="592140" y="272449"/>
                      <a:pt x="550334" y="270933"/>
                      <a:pt x="550334" y="270933"/>
                    </a:cubicBezTo>
                    <a:cubicBezTo>
                      <a:pt x="519289" y="273755"/>
                      <a:pt x="485975" y="267410"/>
                      <a:pt x="457200" y="279400"/>
                    </a:cubicBezTo>
                    <a:cubicBezTo>
                      <a:pt x="446459" y="283876"/>
                      <a:pt x="449837" y="301683"/>
                      <a:pt x="448734" y="313267"/>
                    </a:cubicBezTo>
                    <a:cubicBezTo>
                      <a:pt x="433995" y="468025"/>
                      <a:pt x="486928" y="441646"/>
                      <a:pt x="414867" y="465667"/>
                    </a:cubicBezTo>
                    <a:cubicBezTo>
                      <a:pt x="395111" y="457200"/>
                      <a:pt x="373484" y="452189"/>
                      <a:pt x="355600" y="440267"/>
                    </a:cubicBezTo>
                    <a:cubicBezTo>
                      <a:pt x="318693" y="415662"/>
                      <a:pt x="348012" y="354861"/>
                      <a:pt x="355600" y="330200"/>
                    </a:cubicBezTo>
                    <a:cubicBezTo>
                      <a:pt x="362212" y="308711"/>
                      <a:pt x="420892" y="255899"/>
                      <a:pt x="423334" y="254000"/>
                    </a:cubicBezTo>
                    <a:cubicBezTo>
                      <a:pt x="508985" y="187382"/>
                      <a:pt x="476780" y="217487"/>
                      <a:pt x="524934" y="169333"/>
                    </a:cubicBezTo>
                    <a:cubicBezTo>
                      <a:pt x="538421" y="128869"/>
                      <a:pt x="555997" y="82271"/>
                      <a:pt x="524934" y="42333"/>
                    </a:cubicBezTo>
                    <a:cubicBezTo>
                      <a:pt x="515603" y="30336"/>
                      <a:pt x="496194" y="32197"/>
                      <a:pt x="482600" y="25400"/>
                    </a:cubicBezTo>
                    <a:cubicBezTo>
                      <a:pt x="424127" y="-3836"/>
                      <a:pt x="493820" y="17623"/>
                      <a:pt x="423334" y="0"/>
                    </a:cubicBezTo>
                    <a:cubicBezTo>
                      <a:pt x="385438" y="6890"/>
                      <a:pt x="335411" y="3256"/>
                      <a:pt x="304800" y="33867"/>
                    </a:cubicBezTo>
                    <a:cubicBezTo>
                      <a:pt x="294822" y="43845"/>
                      <a:pt x="287867" y="56444"/>
                      <a:pt x="279400" y="67733"/>
                    </a:cubicBezTo>
                    <a:cubicBezTo>
                      <a:pt x="276578" y="84666"/>
                      <a:pt x="269792" y="101404"/>
                      <a:pt x="270934" y="118533"/>
                    </a:cubicBezTo>
                    <a:cubicBezTo>
                      <a:pt x="272665" y="144495"/>
                      <a:pt x="279639" y="170049"/>
                      <a:pt x="287867" y="194733"/>
                    </a:cubicBezTo>
                    <a:cubicBezTo>
                      <a:pt x="295171" y="216646"/>
                      <a:pt x="311607" y="226442"/>
                      <a:pt x="330200" y="237067"/>
                    </a:cubicBezTo>
                    <a:cubicBezTo>
                      <a:pt x="341158" y="243329"/>
                      <a:pt x="352249" y="249568"/>
                      <a:pt x="364067" y="254000"/>
                    </a:cubicBezTo>
                    <a:cubicBezTo>
                      <a:pt x="414729" y="272998"/>
                      <a:pt x="528695" y="269731"/>
                      <a:pt x="550334" y="270933"/>
                    </a:cubicBezTo>
                    <a:lnTo>
                      <a:pt x="601134" y="287867"/>
                    </a:lnTo>
                    <a:lnTo>
                      <a:pt x="626534" y="296333"/>
                    </a:lnTo>
                    <a:cubicBezTo>
                      <a:pt x="632178" y="304800"/>
                      <a:pt x="639894" y="312205"/>
                      <a:pt x="643467" y="321733"/>
                    </a:cubicBezTo>
                    <a:cubicBezTo>
                      <a:pt x="655366" y="353464"/>
                      <a:pt x="654222" y="382601"/>
                      <a:pt x="643467" y="414867"/>
                    </a:cubicBezTo>
                    <a:cubicBezTo>
                      <a:pt x="640249" y="424520"/>
                      <a:pt x="632891" y="432321"/>
                      <a:pt x="626534" y="440267"/>
                    </a:cubicBezTo>
                    <a:cubicBezTo>
                      <a:pt x="621547" y="446500"/>
                      <a:pt x="617173" y="454676"/>
                      <a:pt x="609600" y="457200"/>
                    </a:cubicBezTo>
                    <a:cubicBezTo>
                      <a:pt x="590668" y="463511"/>
                      <a:pt x="570089" y="462845"/>
                      <a:pt x="550334" y="465667"/>
                    </a:cubicBezTo>
                    <a:cubicBezTo>
                      <a:pt x="376230" y="455994"/>
                      <a:pt x="409987" y="507206"/>
                      <a:pt x="389467" y="414867"/>
                    </a:cubicBezTo>
                    <a:cubicBezTo>
                      <a:pt x="386943" y="403508"/>
                      <a:pt x="383822" y="392289"/>
                      <a:pt x="381000" y="381000"/>
                    </a:cubicBezTo>
                    <a:cubicBezTo>
                      <a:pt x="398784" y="292084"/>
                      <a:pt x="381321" y="283476"/>
                      <a:pt x="474134" y="237067"/>
                    </a:cubicBezTo>
                    <a:cubicBezTo>
                      <a:pt x="485423" y="231422"/>
                      <a:pt x="498037" y="227882"/>
                      <a:pt x="508000" y="220133"/>
                    </a:cubicBezTo>
                    <a:cubicBezTo>
                      <a:pt x="523752" y="207881"/>
                      <a:pt x="550334" y="177800"/>
                      <a:pt x="550334" y="177800"/>
                    </a:cubicBezTo>
                    <a:cubicBezTo>
                      <a:pt x="553156" y="169333"/>
                      <a:pt x="554208" y="160053"/>
                      <a:pt x="558800" y="152400"/>
                    </a:cubicBezTo>
                    <a:cubicBezTo>
                      <a:pt x="562907" y="145555"/>
                      <a:pt x="575734" y="143450"/>
                      <a:pt x="575734" y="135467"/>
                    </a:cubicBezTo>
                    <a:cubicBezTo>
                      <a:pt x="575734" y="117618"/>
                      <a:pt x="567347" y="100337"/>
                      <a:pt x="558800" y="84667"/>
                    </a:cubicBezTo>
                    <a:cubicBezTo>
                      <a:pt x="538729" y="47871"/>
                      <a:pt x="518506" y="34885"/>
                      <a:pt x="482600" y="16933"/>
                    </a:cubicBezTo>
                    <a:cubicBezTo>
                      <a:pt x="474618" y="12942"/>
                      <a:pt x="465667" y="11289"/>
                      <a:pt x="457200" y="8467"/>
                    </a:cubicBezTo>
                    <a:cubicBezTo>
                      <a:pt x="443089" y="11289"/>
                      <a:pt x="426841" y="8951"/>
                      <a:pt x="414867" y="16933"/>
                    </a:cubicBezTo>
                    <a:cubicBezTo>
                      <a:pt x="407441" y="21883"/>
                      <a:pt x="410992" y="34680"/>
                      <a:pt x="406400" y="42333"/>
                    </a:cubicBezTo>
                    <a:cubicBezTo>
                      <a:pt x="402293" y="49178"/>
                      <a:pt x="395111" y="53622"/>
                      <a:pt x="389467" y="59267"/>
                    </a:cubicBezTo>
                    <a:cubicBezTo>
                      <a:pt x="386645" y="67734"/>
                      <a:pt x="385951" y="77241"/>
                      <a:pt x="381000" y="84667"/>
                    </a:cubicBezTo>
                    <a:cubicBezTo>
                      <a:pt x="374358" y="94630"/>
                      <a:pt x="360463" y="99125"/>
                      <a:pt x="355600" y="110067"/>
                    </a:cubicBezTo>
                    <a:cubicBezTo>
                      <a:pt x="348628" y="125754"/>
                      <a:pt x="353162" y="144793"/>
                      <a:pt x="347134" y="160867"/>
                    </a:cubicBezTo>
                    <a:cubicBezTo>
                      <a:pt x="339916" y="180114"/>
                      <a:pt x="311786" y="184484"/>
                      <a:pt x="296334" y="186267"/>
                    </a:cubicBezTo>
                    <a:cubicBezTo>
                      <a:pt x="234400" y="193413"/>
                      <a:pt x="172156" y="197556"/>
                      <a:pt x="110067" y="203200"/>
                    </a:cubicBezTo>
                    <a:cubicBezTo>
                      <a:pt x="118534" y="220133"/>
                      <a:pt x="124108" y="238854"/>
                      <a:pt x="135467" y="254000"/>
                    </a:cubicBezTo>
                    <a:cubicBezTo>
                      <a:pt x="150856" y="274518"/>
                      <a:pt x="181981" y="275156"/>
                      <a:pt x="203200" y="279400"/>
                    </a:cubicBezTo>
                    <a:cubicBezTo>
                      <a:pt x="214489" y="285044"/>
                      <a:pt x="224564" y="294608"/>
                      <a:pt x="237067" y="296333"/>
                    </a:cubicBezTo>
                    <a:cubicBezTo>
                      <a:pt x="307184" y="306004"/>
                      <a:pt x="448734" y="313267"/>
                      <a:pt x="448734" y="313267"/>
                    </a:cubicBezTo>
                    <a:cubicBezTo>
                      <a:pt x="457201" y="316089"/>
                      <a:pt x="465476" y="319569"/>
                      <a:pt x="474134" y="321733"/>
                    </a:cubicBezTo>
                    <a:cubicBezTo>
                      <a:pt x="488095" y="325223"/>
                      <a:pt x="502683" y="326065"/>
                      <a:pt x="516467" y="330200"/>
                    </a:cubicBezTo>
                    <a:cubicBezTo>
                      <a:pt x="542743" y="338083"/>
                      <a:pt x="563231" y="347292"/>
                      <a:pt x="584200" y="364067"/>
                    </a:cubicBezTo>
                    <a:cubicBezTo>
                      <a:pt x="590433" y="369054"/>
                      <a:pt x="595489" y="375356"/>
                      <a:pt x="601134" y="381000"/>
                    </a:cubicBezTo>
                    <a:cubicBezTo>
                      <a:pt x="603956" y="389467"/>
                      <a:pt x="614192" y="398747"/>
                      <a:pt x="609600" y="406400"/>
                    </a:cubicBezTo>
                    <a:cubicBezTo>
                      <a:pt x="596371" y="428448"/>
                      <a:pt x="514362" y="430891"/>
                      <a:pt x="508000" y="431800"/>
                    </a:cubicBezTo>
                    <a:cubicBezTo>
                      <a:pt x="368489" y="451731"/>
                      <a:pt x="573564" y="434978"/>
                      <a:pt x="270934" y="448733"/>
                    </a:cubicBezTo>
                    <a:cubicBezTo>
                      <a:pt x="257185" y="459044"/>
                      <a:pt x="233214" y="482600"/>
                      <a:pt x="211667" y="482600"/>
                    </a:cubicBezTo>
                    <a:cubicBezTo>
                      <a:pt x="197277" y="482600"/>
                      <a:pt x="183445" y="476955"/>
                      <a:pt x="169334" y="474133"/>
                    </a:cubicBezTo>
                    <a:cubicBezTo>
                      <a:pt x="155223" y="465666"/>
                      <a:pt x="140955" y="457455"/>
                      <a:pt x="127000" y="448733"/>
                    </a:cubicBezTo>
                    <a:cubicBezTo>
                      <a:pt x="118371" y="443340"/>
                      <a:pt x="107957" y="439746"/>
                      <a:pt x="101600" y="431800"/>
                    </a:cubicBezTo>
                    <a:cubicBezTo>
                      <a:pt x="96025" y="424831"/>
                      <a:pt x="98321" y="413662"/>
                      <a:pt x="93134" y="406400"/>
                    </a:cubicBezTo>
                    <a:cubicBezTo>
                      <a:pt x="83855" y="393409"/>
                      <a:pt x="59267" y="372533"/>
                      <a:pt x="59267" y="372533"/>
                    </a:cubicBezTo>
                    <a:cubicBezTo>
                      <a:pt x="2480" y="391463"/>
                      <a:pt x="16450" y="373502"/>
                      <a:pt x="0" y="406400"/>
                    </a:cubicBezTo>
                  </a:path>
                </a:pathLst>
              </a:cu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26" name="Éclair 525"/>
            <p:cNvSpPr/>
            <p:nvPr/>
          </p:nvSpPr>
          <p:spPr>
            <a:xfrm rot="19135768">
              <a:off x="6289240" y="4142011"/>
              <a:ext cx="370727" cy="1116838"/>
            </a:xfrm>
            <a:prstGeom prst="lightningBol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7" name="ZoneTexte 526"/>
            <p:cNvSpPr txBox="1"/>
            <p:nvPr/>
          </p:nvSpPr>
          <p:spPr>
            <a:xfrm>
              <a:off x="6007124" y="4996984"/>
              <a:ext cx="1360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 smtClean="0">
                  <a:latin typeface="Arial"/>
                  <a:cs typeface="Arial"/>
                </a:rPr>
                <a:t>Downstream</a:t>
              </a:r>
              <a:r>
                <a:rPr lang="fr-FR" sz="1000" b="1" dirty="0" smtClean="0">
                  <a:latin typeface="Arial"/>
                  <a:cs typeface="Arial"/>
                </a:rPr>
                <a:t> signal</a:t>
              </a:r>
            </a:p>
            <a:p>
              <a:pPr algn="ctr"/>
              <a:r>
                <a:rPr lang="fr-FR" sz="1000" b="1" dirty="0" smtClean="0">
                  <a:latin typeface="Arial"/>
                  <a:cs typeface="Arial"/>
                </a:rPr>
                <a:t>transduction</a:t>
              </a:r>
              <a:endParaRPr lang="fr-FR" sz="1000" b="1" dirty="0">
                <a:latin typeface="Arial"/>
                <a:cs typeface="Arial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6020608" y="1405136"/>
              <a:ext cx="7975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 smtClean="0">
                  <a:latin typeface="Arial"/>
                  <a:cs typeface="Arial"/>
                </a:rPr>
                <a:t>Dimerized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</a:p>
            <a:p>
              <a:pPr algn="ctr"/>
              <a:r>
                <a:rPr lang="fr-FR" sz="1000" b="1" dirty="0" smtClean="0">
                  <a:latin typeface="Arial"/>
                  <a:cs typeface="Arial"/>
                </a:rPr>
                <a:t>ligand</a:t>
              </a:r>
              <a:endParaRPr lang="fr-FR" sz="1000" b="1" dirty="0">
                <a:latin typeface="Arial"/>
                <a:cs typeface="Arial"/>
              </a:endParaRPr>
            </a:p>
          </p:txBody>
        </p:sp>
        <p:cxnSp>
          <p:nvCxnSpPr>
            <p:cNvPr id="493" name="Connecteur droit 492"/>
            <p:cNvCxnSpPr/>
            <p:nvPr/>
          </p:nvCxnSpPr>
          <p:spPr>
            <a:xfrm flipH="1">
              <a:off x="6153338" y="1772565"/>
              <a:ext cx="229473" cy="418953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Connecteur droit 493"/>
            <p:cNvCxnSpPr/>
            <p:nvPr/>
          </p:nvCxnSpPr>
          <p:spPr>
            <a:xfrm>
              <a:off x="6292125" y="1939751"/>
              <a:ext cx="81537" cy="24195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5" name="ZoneTexte 494"/>
            <p:cNvSpPr txBox="1"/>
            <p:nvPr/>
          </p:nvSpPr>
          <p:spPr>
            <a:xfrm>
              <a:off x="6633732" y="2775762"/>
              <a:ext cx="11397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 smtClean="0">
                  <a:latin typeface="Arial"/>
                  <a:cs typeface="Arial"/>
                </a:rPr>
                <a:t>Dimerized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</a:p>
            <a:p>
              <a:pPr algn="ctr"/>
              <a:r>
                <a:rPr lang="fr-FR" sz="1000" b="1" dirty="0" err="1">
                  <a:latin typeface="Arial"/>
                  <a:cs typeface="Arial"/>
                </a:rPr>
                <a:t>r</a:t>
              </a:r>
              <a:r>
                <a:rPr lang="fr-FR" sz="1000" b="1" dirty="0" err="1" smtClean="0">
                  <a:latin typeface="Arial"/>
                  <a:cs typeface="Arial"/>
                </a:rPr>
                <a:t>eceptor</a:t>
              </a:r>
              <a:r>
                <a:rPr lang="fr-FR" sz="1000" b="1" dirty="0" smtClean="0">
                  <a:latin typeface="Arial"/>
                  <a:cs typeface="Arial"/>
                </a:rPr>
                <a:t> </a:t>
              </a:r>
              <a:r>
                <a:rPr lang="fr-FR" sz="1000" b="1" dirty="0" err="1" smtClean="0">
                  <a:latin typeface="Arial"/>
                  <a:cs typeface="Arial"/>
                </a:rPr>
                <a:t>chains</a:t>
              </a:r>
              <a:endParaRPr lang="fr-FR" sz="1000" b="1" dirty="0">
                <a:latin typeface="Arial"/>
                <a:cs typeface="Arial"/>
              </a:endParaRPr>
            </a:p>
          </p:txBody>
        </p:sp>
        <p:cxnSp>
          <p:nvCxnSpPr>
            <p:cNvPr id="496" name="Connecteur droit 495"/>
            <p:cNvCxnSpPr/>
            <p:nvPr/>
          </p:nvCxnSpPr>
          <p:spPr>
            <a:xfrm rot="4503627" flipH="1">
              <a:off x="6322303" y="2584047"/>
              <a:ext cx="312309" cy="592680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Connecteur droit 496"/>
            <p:cNvCxnSpPr/>
            <p:nvPr/>
          </p:nvCxnSpPr>
          <p:spPr>
            <a:xfrm rot="4503627">
              <a:off x="6338165" y="2823179"/>
              <a:ext cx="110971" cy="342279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8" name="ZoneTexte 497"/>
            <p:cNvSpPr txBox="1"/>
            <p:nvPr/>
          </p:nvSpPr>
          <p:spPr>
            <a:xfrm>
              <a:off x="6680795" y="3682635"/>
              <a:ext cx="17237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smtClean="0">
                  <a:latin typeface="Arial"/>
                  <a:cs typeface="Arial"/>
                </a:rPr>
                <a:t>Activation of the tyrosine</a:t>
              </a:r>
            </a:p>
            <a:p>
              <a:pPr algn="ctr"/>
              <a:r>
                <a:rPr lang="fr-FR" sz="1000" b="1" dirty="0" smtClean="0">
                  <a:latin typeface="Arial"/>
                  <a:cs typeface="Arial"/>
                </a:rPr>
                <a:t> kinase </a:t>
              </a:r>
              <a:r>
                <a:rPr lang="fr-FR" sz="1000" b="1" dirty="0" err="1" smtClean="0">
                  <a:latin typeface="Arial"/>
                  <a:cs typeface="Arial"/>
                </a:rPr>
                <a:t>domains</a:t>
              </a:r>
              <a:endParaRPr lang="fr-FR" sz="1000" b="1" dirty="0">
                <a:latin typeface="Arial"/>
                <a:cs typeface="Arial"/>
              </a:endParaRPr>
            </a:p>
          </p:txBody>
        </p:sp>
        <p:cxnSp>
          <p:nvCxnSpPr>
            <p:cNvPr id="499" name="Connecteur droit 498"/>
            <p:cNvCxnSpPr/>
            <p:nvPr/>
          </p:nvCxnSpPr>
          <p:spPr>
            <a:xfrm flipH="1" flipV="1">
              <a:off x="6521233" y="3855234"/>
              <a:ext cx="519258" cy="96752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3347094" y="4372963"/>
              <a:ext cx="99005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b="1" dirty="0" smtClean="0">
                  <a:latin typeface="Arial"/>
                  <a:cs typeface="Arial"/>
                </a:rPr>
                <a:t>Kinase </a:t>
              </a:r>
              <a:r>
                <a:rPr lang="en-GB" sz="1000" b="1" dirty="0">
                  <a:latin typeface="Arial"/>
                  <a:cs typeface="Arial"/>
                </a:rPr>
                <a:t>insert </a:t>
              </a:r>
              <a:endParaRPr lang="en-GB" sz="1000" b="1" dirty="0" smtClean="0">
                <a:latin typeface="Arial"/>
                <a:cs typeface="Arial"/>
              </a:endParaRPr>
            </a:p>
            <a:p>
              <a:pPr algn="ctr"/>
              <a:r>
                <a:rPr lang="en-GB" sz="1000" b="1" dirty="0" smtClean="0">
                  <a:latin typeface="Arial"/>
                  <a:cs typeface="Arial"/>
                </a:rPr>
                <a:t>domain </a:t>
              </a:r>
              <a:endParaRPr lang="fr-FR" sz="1000" b="1" dirty="0">
                <a:latin typeface="Arial"/>
                <a:cs typeface="Arial"/>
              </a:endParaRPr>
            </a:p>
          </p:txBody>
        </p:sp>
        <p:cxnSp>
          <p:nvCxnSpPr>
            <p:cNvPr id="500" name="Connecteur droit 499"/>
            <p:cNvCxnSpPr>
              <a:endCxn id="53" idx="1"/>
            </p:cNvCxnSpPr>
            <p:nvPr/>
          </p:nvCxnSpPr>
          <p:spPr>
            <a:xfrm flipV="1">
              <a:off x="4258949" y="3997713"/>
              <a:ext cx="592753" cy="472925"/>
            </a:xfrm>
            <a:prstGeom prst="line">
              <a:avLst/>
            </a:prstGeom>
            <a:ln w="19050" cmpd="sng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Connecteur droit 500"/>
            <p:cNvCxnSpPr/>
            <p:nvPr/>
          </p:nvCxnSpPr>
          <p:spPr>
            <a:xfrm flipH="1">
              <a:off x="4864944" y="3909306"/>
              <a:ext cx="9770" cy="358114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>
            <a:xfrm>
              <a:off x="4835456" y="3796192"/>
              <a:ext cx="78516" cy="16281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830366" y="4073257"/>
              <a:ext cx="77678" cy="42809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851702" y="3874602"/>
              <a:ext cx="2744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FF0000"/>
                  </a:solidFill>
                  <a:latin typeface="Arial"/>
                  <a:cs typeface="Arial"/>
                </a:rPr>
                <a:t>V</a:t>
              </a:r>
              <a:endParaRPr lang="fr-FR" sz="1000" b="1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843195" y="3723265"/>
              <a:ext cx="54373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b="1" dirty="0" smtClean="0">
                  <a:solidFill>
                    <a:srgbClr val="0000FF"/>
                  </a:solidFill>
                  <a:latin typeface="Arial"/>
                  <a:cs typeface="Arial"/>
                </a:rPr>
                <a:t>I </a:t>
              </a:r>
              <a:r>
                <a:rPr lang="en-GB" sz="1000" b="1" dirty="0">
                  <a:solidFill>
                    <a:srgbClr val="0000FF"/>
                  </a:solidFill>
                  <a:latin typeface="Arial"/>
                  <a:cs typeface="Arial"/>
                </a:rPr>
                <a:t>to IV</a:t>
              </a:r>
              <a:r>
                <a:rPr lang="fr-FR" sz="1000" b="1" dirty="0">
                  <a:solidFill>
                    <a:srgbClr val="0000FF"/>
                  </a:solidFill>
                  <a:latin typeface="Arial"/>
                  <a:cs typeface="Arial"/>
                </a:rPr>
                <a:t> </a:t>
              </a:r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4837606" y="4164243"/>
              <a:ext cx="54373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000" b="1" dirty="0" smtClean="0">
                  <a:solidFill>
                    <a:srgbClr val="0000FF"/>
                  </a:solidFill>
                  <a:latin typeface="Arial"/>
                  <a:cs typeface="Arial"/>
                </a:rPr>
                <a:t>I </a:t>
              </a:r>
              <a:r>
                <a:rPr lang="en-GB" sz="1000" b="1" dirty="0">
                  <a:solidFill>
                    <a:srgbClr val="0000FF"/>
                  </a:solidFill>
                  <a:latin typeface="Arial"/>
                  <a:cs typeface="Arial"/>
                </a:rPr>
                <a:t>to </a:t>
              </a:r>
              <a:r>
                <a:rPr lang="en-GB" sz="1000" b="1" dirty="0" smtClean="0">
                  <a:solidFill>
                    <a:srgbClr val="0000FF"/>
                  </a:solidFill>
                  <a:latin typeface="Arial"/>
                  <a:cs typeface="Arial"/>
                </a:rPr>
                <a:t>IX</a:t>
              </a:r>
              <a:endParaRPr lang="fr-FR" sz="1000" b="1" dirty="0">
                <a:solidFill>
                  <a:srgbClr val="0000FF"/>
                </a:solidFill>
                <a:latin typeface="Arial"/>
                <a:cs typeface="Arial"/>
              </a:endParaRPr>
            </a:p>
          </p:txBody>
        </p:sp>
        <p:sp>
          <p:nvSpPr>
            <p:cNvPr id="58" name="Flèche droite à entaille 57"/>
            <p:cNvSpPr/>
            <p:nvPr/>
          </p:nvSpPr>
          <p:spPr>
            <a:xfrm>
              <a:off x="5380799" y="4157655"/>
              <a:ext cx="379836" cy="194955"/>
            </a:xfrm>
            <a:prstGeom prst="notched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493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111</Words>
  <Application>Microsoft Macintosh PowerPoint</Application>
  <PresentationFormat>Présentation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</dc:creator>
  <cp:lastModifiedBy>Dominique</cp:lastModifiedBy>
  <cp:revision>11</cp:revision>
  <cp:lastPrinted>2014-12-23T15:01:55Z</cp:lastPrinted>
  <dcterms:created xsi:type="dcterms:W3CDTF">2014-12-23T13:06:39Z</dcterms:created>
  <dcterms:modified xsi:type="dcterms:W3CDTF">2014-12-23T15:02:16Z</dcterms:modified>
</cp:coreProperties>
</file>